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2" r:id="rId6"/>
    <p:sldId id="263" r:id="rId7"/>
    <p:sldId id="259" r:id="rId8"/>
    <p:sldId id="264" r:id="rId9"/>
    <p:sldId id="265" r:id="rId10"/>
    <p:sldId id="266" r:id="rId11"/>
    <p:sldId id="258" r:id="rId12"/>
    <p:sldId id="267" r:id="rId13"/>
    <p:sldId id="270" r:id="rId14"/>
    <p:sldId id="271" r:id="rId15"/>
    <p:sldId id="268" r:id="rId16"/>
    <p:sldId id="272" r:id="rId17"/>
    <p:sldId id="269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8B8BB-2807-49C7-ACE2-9A18C7195063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076FD-E1E3-4704-96C2-39D946C597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F2457-FC6A-4224-ACC0-02B8E2A74BA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076FD-E1E3-4704-96C2-39D946C597E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071A-0226-4377-9E04-9248EA3D504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93EDB-3B2B-478D-985F-4F93432ECCD8}" type="datetimeFigureOut">
              <a:rPr lang="en-US" smtClean="0"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BBD40-4116-45C5-A186-C827938FBFA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470025"/>
          </a:xfrm>
        </p:spPr>
        <p:txBody>
          <a:bodyPr/>
          <a:lstStyle/>
          <a:p>
            <a:r>
              <a:rPr lang="en-US" dirty="0" smtClean="0"/>
              <a:t>Laws of Motion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05400"/>
            <a:ext cx="6400800" cy="1752600"/>
          </a:xfrm>
        </p:spPr>
        <p:txBody>
          <a:bodyPr/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University of South Florida </a:t>
            </a:r>
          </a:p>
          <a:p>
            <a:r>
              <a:rPr lang="en-US" dirty="0" smtClean="0"/>
              <a:t>STARS Program</a:t>
            </a:r>
            <a:endParaRPr lang="en-US" dirty="0"/>
          </a:p>
        </p:txBody>
      </p:sp>
      <p:pic>
        <p:nvPicPr>
          <p:cNvPr id="4" name="Picture 3" descr="Laws of Mo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1752600"/>
            <a:ext cx="4096871" cy="3208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Inertia</a:t>
            </a:r>
          </a:p>
          <a:p>
            <a:r>
              <a:rPr lang="en-US" sz="3600" dirty="0" smtClean="0"/>
              <a:t>Position</a:t>
            </a:r>
          </a:p>
          <a:p>
            <a:r>
              <a:rPr lang="en-US" sz="3600" dirty="0" smtClean="0"/>
              <a:t>Speed</a:t>
            </a:r>
          </a:p>
          <a:p>
            <a:r>
              <a:rPr lang="en-US" sz="3600" dirty="0" smtClean="0"/>
              <a:t>Velocity</a:t>
            </a:r>
          </a:p>
          <a:p>
            <a:r>
              <a:rPr lang="en-US" sz="3600" dirty="0" smtClean="0"/>
              <a:t>Acceleration</a:t>
            </a:r>
          </a:p>
          <a:p>
            <a:r>
              <a:rPr lang="en-US" sz="3600" dirty="0" smtClean="0"/>
              <a:t>Momentum</a:t>
            </a:r>
            <a:endParaRPr lang="en-US" sz="3600" dirty="0"/>
          </a:p>
        </p:txBody>
      </p:sp>
      <p:pic>
        <p:nvPicPr>
          <p:cNvPr id="5" name="Content Placeholder 4" descr="latin_dictionar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47800"/>
            <a:ext cx="4038600" cy="4380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location of an object in space and it always depends on a frame of reference</a:t>
            </a:r>
            <a:endParaRPr lang="en-US" dirty="0"/>
          </a:p>
        </p:txBody>
      </p:sp>
      <p:pic>
        <p:nvPicPr>
          <p:cNvPr id="4" name="Picture 3" descr="person-on-mountain-top-resi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2971800"/>
            <a:ext cx="4267200" cy="190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5562600"/>
            <a:ext cx="1363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East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5638800"/>
            <a:ext cx="167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West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5562600"/>
            <a:ext cx="2171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Above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34200" y="5638800"/>
            <a:ext cx="19770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Below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6884" y="3352800"/>
            <a:ext cx="88971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 words describe position?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Speed is the distance an object travels in a certain amount of time</a:t>
            </a:r>
          </a:p>
          <a:p>
            <a:pPr lvl="1"/>
            <a:r>
              <a:rPr lang="en-US" dirty="0" smtClean="0"/>
              <a:t>Tells you how quickly or slowly something is moving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09800" y="4191000"/>
          <a:ext cx="4187825" cy="1492250"/>
        </p:xfrm>
        <a:graphic>
          <a:graphicData uri="http://schemas.openxmlformats.org/presentationml/2006/ole">
            <p:oleObj spid="_x0000_s1026" name="Equation" r:id="rId4" imgW="10918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Velocity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Velocity is the measure of an objects speed in a certain direction </a:t>
            </a:r>
          </a:p>
          <a:p>
            <a:pPr lvl="1"/>
            <a:r>
              <a:rPr lang="en-US" dirty="0" smtClean="0"/>
              <a:t>Must know a direction something is moving to know its velocity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066800" y="4953000"/>
            <a:ext cx="16002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4191000" y="4343400"/>
            <a:ext cx="609600" cy="1447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6400800" y="4800600"/>
            <a:ext cx="17526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0" y="5791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 miles/hr, east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81400" y="5943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miles/hr, north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5791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 miles/hr, west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fast an object’s velocity changes over time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 object accelerates when it slows down or speeds up</a:t>
            </a:r>
            <a:endParaRPr lang="en-US" dirty="0"/>
          </a:p>
        </p:txBody>
      </p:sp>
      <p:pic>
        <p:nvPicPr>
          <p:cNvPr id="4" name="Picture 3" descr="Acceleration_to_M5_Dimens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743200"/>
            <a:ext cx="76200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Momentum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Momentum describes how hard it is to slow down or stop an object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tr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3810000"/>
            <a:ext cx="2971800" cy="2057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14800" y="4267200"/>
            <a:ext cx="1042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or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5" descr="small_car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6400" y="3810000"/>
            <a:ext cx="3380865" cy="2133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19400" y="30480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What’s harder to stop?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Momentum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Momentum can also describe how an object will affect something that it bumps into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BIG_TACK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2819400"/>
            <a:ext cx="321945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40386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Lots of momentum!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Momentum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7409" y="2967335"/>
            <a:ext cx="782919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Momentum = mass x velocity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w-book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2743200"/>
            <a:ext cx="6096000" cy="2971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1066800"/>
            <a:ext cx="75081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Newton’s Laws of Motion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Who is Newton?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    </a:t>
            </a:r>
            <a:r>
              <a:rPr lang="en-US" b="1" dirty="0" smtClean="0"/>
              <a:t>Newton is probably the most famous scientist of all time.  He did a lot of work in math, optics and physics. He is most known for his </a:t>
            </a:r>
            <a:r>
              <a:rPr lang="en-US" b="1" u="sng" dirty="0" smtClean="0">
                <a:solidFill>
                  <a:srgbClr val="FFFF00"/>
                </a:solidFill>
              </a:rPr>
              <a:t>laws of motion </a:t>
            </a:r>
            <a:r>
              <a:rPr lang="en-US" b="1" dirty="0" smtClean="0"/>
              <a:t>and his </a:t>
            </a:r>
            <a:r>
              <a:rPr lang="en-US" b="1" u="sng" dirty="0" smtClean="0">
                <a:solidFill>
                  <a:srgbClr val="FFFF00"/>
                </a:solidFill>
              </a:rPr>
              <a:t>law of gravitation. </a:t>
            </a:r>
            <a:endParaRPr lang="en-US" b="1" u="sng" dirty="0">
              <a:solidFill>
                <a:srgbClr val="FFFF00"/>
              </a:solidFill>
            </a:endParaRPr>
          </a:p>
        </p:txBody>
      </p:sp>
      <p:pic>
        <p:nvPicPr>
          <p:cNvPr id="6" name="Picture 5" descr="20070618_newt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3657600"/>
            <a:ext cx="3810000" cy="2362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6600" y="6172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1641-1727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ewton2"/>
          <p:cNvPicPr>
            <a:picLocks noChangeAspect="1" noChangeArrowheads="1"/>
          </p:cNvPicPr>
          <p:nvPr/>
        </p:nvPicPr>
        <p:blipFill>
          <a:blip r:embed="rId3" cstate="print">
            <a:lum contrast="-78000"/>
          </a:blip>
          <a:srcRect t="3360"/>
          <a:stretch>
            <a:fillRect/>
          </a:stretch>
        </p:blipFill>
        <p:spPr bwMode="auto">
          <a:xfrm>
            <a:off x="3024188" y="1512888"/>
            <a:ext cx="3949700" cy="50530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Newton’s First Law</a:t>
            </a:r>
          </a:p>
        </p:txBody>
      </p:sp>
      <p:sp>
        <p:nvSpPr>
          <p:cNvPr id="15364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2209800"/>
            <a:ext cx="7537450" cy="4075113"/>
          </a:xfrm>
        </p:spPr>
        <p:txBody>
          <a:bodyPr/>
          <a:lstStyle/>
          <a:p>
            <a:r>
              <a:rPr lang="en-US" b="1" dirty="0">
                <a:solidFill>
                  <a:schemeClr val="folHlink"/>
                </a:solidFill>
              </a:rPr>
              <a:t>Newton’s First Law of Motion</a:t>
            </a:r>
            <a:endParaRPr lang="en-US" dirty="0"/>
          </a:p>
          <a:p>
            <a:pPr lvl="1"/>
            <a:r>
              <a:rPr lang="en-US" sz="3600" dirty="0"/>
              <a:t>An object at rest will remain at rest and an object in </a:t>
            </a:r>
            <a:r>
              <a:rPr lang="en-US" sz="3600" dirty="0">
                <a:solidFill>
                  <a:schemeClr val="folHlink"/>
                </a:solidFill>
              </a:rPr>
              <a:t>motion</a:t>
            </a:r>
            <a:r>
              <a:rPr lang="en-US" sz="3600" dirty="0"/>
              <a:t> will continue moving at a </a:t>
            </a:r>
            <a:r>
              <a:rPr lang="en-US" sz="3600" dirty="0">
                <a:solidFill>
                  <a:schemeClr val="folHlink"/>
                </a:solidFill>
              </a:rPr>
              <a:t>constant </a:t>
            </a:r>
            <a:r>
              <a:rPr lang="en-US" sz="3600" dirty="0" smtClean="0">
                <a:solidFill>
                  <a:schemeClr val="folHlink"/>
                </a:solidFill>
              </a:rPr>
              <a:t>velocity</a:t>
            </a:r>
            <a:r>
              <a:rPr lang="en-US" sz="3600" dirty="0" smtClean="0"/>
              <a:t> </a:t>
            </a:r>
            <a:r>
              <a:rPr lang="en-US" sz="3600" dirty="0"/>
              <a:t>unless acted upon by a </a:t>
            </a:r>
            <a:r>
              <a:rPr lang="en-US" sz="3600" dirty="0">
                <a:solidFill>
                  <a:schemeClr val="folHlink"/>
                </a:solidFill>
              </a:rPr>
              <a:t>net force</a:t>
            </a:r>
            <a:r>
              <a:rPr lang="en-US" sz="36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 bldLvl="5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Newton’s First Law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295400" y="1371600"/>
            <a:ext cx="7848600" cy="5029200"/>
          </a:xfrm>
        </p:spPr>
        <p:txBody>
          <a:bodyPr/>
          <a:lstStyle/>
          <a:p>
            <a:r>
              <a:rPr lang="en-US" sz="2800" b="1" dirty="0">
                <a:solidFill>
                  <a:schemeClr val="folHlink"/>
                </a:solidFill>
              </a:rPr>
              <a:t>Newton’s First Law of Motion</a:t>
            </a:r>
            <a:endParaRPr lang="en-US" sz="2800" dirty="0"/>
          </a:p>
          <a:p>
            <a:pPr lvl="1">
              <a:spcBef>
                <a:spcPct val="10000"/>
              </a:spcBef>
            </a:pPr>
            <a:r>
              <a:rPr lang="en-US" sz="2400" dirty="0"/>
              <a:t>“Law of Inertia”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b="1" dirty="0">
                <a:solidFill>
                  <a:schemeClr val="folHlink"/>
                </a:solidFill>
              </a:rPr>
              <a:t>Inertia</a:t>
            </a:r>
            <a:endParaRPr lang="en-US" sz="2800" dirty="0"/>
          </a:p>
          <a:p>
            <a:pPr lvl="1">
              <a:spcBef>
                <a:spcPct val="10000"/>
              </a:spcBef>
            </a:pPr>
            <a:r>
              <a:rPr lang="en-US" sz="2400" dirty="0"/>
              <a:t>tendency of an object to resist any change in its motion</a:t>
            </a:r>
          </a:p>
          <a:p>
            <a:pPr lvl="1">
              <a:spcBef>
                <a:spcPct val="10000"/>
              </a:spcBef>
            </a:pPr>
            <a:r>
              <a:rPr lang="en-US" sz="2400" dirty="0"/>
              <a:t>increases as mass increases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774825" y="2647950"/>
          <a:ext cx="3238500" cy="1890713"/>
        </p:xfrm>
        <a:graphic>
          <a:graphicData uri="http://schemas.openxmlformats.org/presentationml/2006/ole">
            <p:oleObj spid="_x0000_s2050" name="Clip" r:id="rId6" imgW="1419120" imgH="828720" progId="">
              <p:embed/>
            </p:oleObj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5905500" y="2586038"/>
          <a:ext cx="2171700" cy="1987550"/>
        </p:xfrm>
        <a:graphic>
          <a:graphicData uri="http://schemas.openxmlformats.org/presentationml/2006/ole">
            <p:oleObj spid="_x0000_s2051" name="Clip" r:id="rId7" imgW="2837160" imgH="25977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First Law</a:t>
            </a:r>
            <a:endParaRPr lang="en-US" dirty="0"/>
          </a:p>
        </p:txBody>
      </p:sp>
      <p:pic>
        <p:nvPicPr>
          <p:cNvPr id="4" name="Content Placeholder 3" descr="basebal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24200" y="1905000"/>
            <a:ext cx="2857500" cy="3371850"/>
          </a:xfrm>
        </p:spPr>
      </p:pic>
      <p:sp>
        <p:nvSpPr>
          <p:cNvPr id="5" name="TextBox 4"/>
          <p:cNvSpPr txBox="1"/>
          <p:nvPr/>
        </p:nvSpPr>
        <p:spPr>
          <a:xfrm>
            <a:off x="1905000" y="55626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How come the baseball doesn’t go on forever?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ewton2"/>
          <p:cNvPicPr>
            <a:picLocks noChangeAspect="1" noChangeArrowheads="1"/>
          </p:cNvPicPr>
          <p:nvPr/>
        </p:nvPicPr>
        <p:blipFill>
          <a:blip r:embed="rId3" cstate="print">
            <a:lum contrast="-78000"/>
          </a:blip>
          <a:srcRect t="3360"/>
          <a:stretch>
            <a:fillRect/>
          </a:stretch>
        </p:blipFill>
        <p:spPr bwMode="auto">
          <a:xfrm>
            <a:off x="3024188" y="1512888"/>
            <a:ext cx="3949700" cy="50530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Newton’s Second Law</a:t>
            </a:r>
          </a:p>
        </p:txBody>
      </p:sp>
      <p:sp>
        <p:nvSpPr>
          <p:cNvPr id="17412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685800" y="2133600"/>
            <a:ext cx="7966075" cy="4075113"/>
          </a:xfrm>
        </p:spPr>
        <p:txBody>
          <a:bodyPr/>
          <a:lstStyle/>
          <a:p>
            <a:r>
              <a:rPr lang="en-US" sz="2800" b="1" dirty="0">
                <a:solidFill>
                  <a:schemeClr val="folHlink"/>
                </a:solidFill>
              </a:rPr>
              <a:t>Newton’s Second Law of Motion</a:t>
            </a:r>
            <a:endParaRPr lang="en-US" sz="2800" dirty="0"/>
          </a:p>
          <a:p>
            <a:pPr marL="795338" lvl="1" indent="-338138"/>
            <a:r>
              <a:rPr lang="en-US" sz="3200" b="1" dirty="0">
                <a:solidFill>
                  <a:srgbClr val="FFFF00"/>
                </a:solidFill>
              </a:rPr>
              <a:t>The acceleration of an object </a:t>
            </a:r>
            <a:r>
              <a:rPr lang="en-US" sz="3200" b="1" dirty="0" smtClean="0">
                <a:solidFill>
                  <a:srgbClr val="FFFF00"/>
                </a:solidFill>
              </a:rPr>
              <a:t>depends on the object’s mass and the force applied to it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70349" y="5516539"/>
            <a:ext cx="2260554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lang="en-US" sz="5400" b="1" i="1" dirty="0">
                <a:solidFill>
                  <a:srgbClr val="FF0000"/>
                </a:solidFill>
                <a:latin typeface="Times New Roman" pitchFamily="18" charset="0"/>
              </a:rPr>
              <a:t>F = 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p" bldLvl="5" autoUpdateAnimBg="0" advAuto="0"/>
      <p:bldP spid="174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Newton’s Second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The  larger the force applied to an object the greater the acceleration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Less an object’s mass the less force needed to move it</a:t>
            </a:r>
            <a:endParaRPr lang="en-US" dirty="0"/>
          </a:p>
        </p:txBody>
      </p:sp>
      <p:pic>
        <p:nvPicPr>
          <p:cNvPr id="4" name="Picture 3" descr="riding a bik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2362200"/>
            <a:ext cx="3048000" cy="1447800"/>
          </a:xfrm>
          <a:prstGeom prst="rect">
            <a:avLst/>
          </a:prstGeom>
        </p:spPr>
      </p:pic>
      <p:pic>
        <p:nvPicPr>
          <p:cNvPr id="5" name="Picture 4" descr="big bould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0" y="4800600"/>
            <a:ext cx="3429000" cy="18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newton2"/>
          <p:cNvPicPr>
            <a:picLocks noChangeAspect="1" noChangeArrowheads="1"/>
          </p:cNvPicPr>
          <p:nvPr/>
        </p:nvPicPr>
        <p:blipFill>
          <a:blip r:embed="rId3" cstate="print">
            <a:lum contrast="-78000"/>
          </a:blip>
          <a:srcRect t="3360"/>
          <a:stretch>
            <a:fillRect/>
          </a:stretch>
        </p:blipFill>
        <p:spPr bwMode="auto">
          <a:xfrm>
            <a:off x="3024188" y="1512888"/>
            <a:ext cx="3949700" cy="50530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Newton’s Third Law</a:t>
            </a:r>
          </a:p>
        </p:txBody>
      </p:sp>
      <p:sp>
        <p:nvSpPr>
          <p:cNvPr id="28676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1177925" y="1484313"/>
            <a:ext cx="7720013" cy="4075112"/>
          </a:xfrm>
        </p:spPr>
        <p:txBody>
          <a:bodyPr/>
          <a:lstStyle/>
          <a:p>
            <a:r>
              <a:rPr lang="en-US" b="1" dirty="0">
                <a:solidFill>
                  <a:schemeClr val="folHlink"/>
                </a:solidFill>
              </a:rPr>
              <a:t>Newton’s Third Law of Motion</a:t>
            </a:r>
            <a:endParaRPr lang="en-US" dirty="0"/>
          </a:p>
          <a:p>
            <a:pPr marL="795338" lvl="1" indent="-338138"/>
            <a:r>
              <a:rPr lang="en-US" sz="3200" b="1" dirty="0"/>
              <a:t>When one object exerts a force on a second object, the second object exerts an equal but opposite force on the first.</a:t>
            </a:r>
          </a:p>
        </p:txBody>
      </p:sp>
      <p:pic>
        <p:nvPicPr>
          <p:cNvPr id="28677" name="Picture 5" descr="action-reaction - A-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8325" y="4621213"/>
            <a:ext cx="3802063" cy="195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 bldLvl="5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Newton’s Third Law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685800"/>
          </a:xfrm>
        </p:spPr>
        <p:txBody>
          <a:bodyPr/>
          <a:lstStyle/>
          <a:p>
            <a:r>
              <a:rPr lang="en-US" sz="2800" b="1">
                <a:solidFill>
                  <a:schemeClr val="folHlink"/>
                </a:solidFill>
              </a:rPr>
              <a:t>Action-Reaction Pairs</a:t>
            </a:r>
            <a:endParaRPr lang="en-US" sz="2800"/>
          </a:p>
        </p:txBody>
      </p:sp>
      <p:pic>
        <p:nvPicPr>
          <p:cNvPr id="31748" name="Picture 4" descr="action-reaction - hammer-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4575" y="2713038"/>
            <a:ext cx="4198938" cy="3330575"/>
          </a:xfrm>
          <a:prstGeom prst="rect">
            <a:avLst/>
          </a:prstGeom>
          <a:noFill/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5280025" y="2617788"/>
            <a:ext cx="3863975" cy="371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The hammer exerts a force on the nail to the right.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The nail exerts an equal but opposite force on the hammer to the left.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Newton’s Third Law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1905000"/>
            <a:ext cx="8007350" cy="685800"/>
          </a:xfrm>
        </p:spPr>
        <p:txBody>
          <a:bodyPr/>
          <a:lstStyle/>
          <a:p>
            <a:r>
              <a:rPr lang="en-US" sz="2800" b="1">
                <a:solidFill>
                  <a:schemeClr val="folHlink"/>
                </a:solidFill>
              </a:rPr>
              <a:t>Action-Reaction Pairs</a:t>
            </a:r>
            <a:endParaRPr lang="en-US" sz="2800"/>
          </a:p>
        </p:txBody>
      </p:sp>
      <p:pic>
        <p:nvPicPr>
          <p:cNvPr id="32772" name="Picture 4" descr="rocket laun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0775" y="2514600"/>
            <a:ext cx="2009775" cy="41640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4054475" y="2322513"/>
            <a:ext cx="4859338" cy="391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700">
                <a:effectLst>
                  <a:outerShdw blurRad="38100" dist="38100" dir="2700000" algn="tl">
                    <a:srgbClr val="000000"/>
                  </a:outerShdw>
                </a:effectLst>
              </a:rPr>
              <a:t>The rocket exerts a downward force on the exhaust gases.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700">
                <a:effectLst>
                  <a:outerShdw blurRad="38100" dist="38100" dir="2700000" algn="tl">
                    <a:srgbClr val="000000"/>
                  </a:outerShdw>
                </a:effectLst>
              </a:rPr>
              <a:t>The gases exert an equal but opposite upward force on the rocket.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352800" y="4786313"/>
            <a:ext cx="731838" cy="2008187"/>
            <a:chOff x="2112" y="3015"/>
            <a:chExt cx="461" cy="1265"/>
          </a:xfrm>
        </p:grpSpPr>
        <p:sp>
          <p:nvSpPr>
            <p:cNvPr id="32775" name="AutoShape 7"/>
            <p:cNvSpPr>
              <a:spLocks noChangeArrowheads="1"/>
            </p:cNvSpPr>
            <p:nvPr/>
          </p:nvSpPr>
          <p:spPr bwMode="auto">
            <a:xfrm>
              <a:off x="2112" y="3015"/>
              <a:ext cx="460" cy="628"/>
            </a:xfrm>
            <a:prstGeom prst="upArrow">
              <a:avLst>
                <a:gd name="adj1" fmla="val 50000"/>
                <a:gd name="adj2" fmla="val 34130"/>
              </a:avLst>
            </a:prstGeom>
            <a:solidFill>
              <a:srgbClr val="660033"/>
            </a:solidFill>
            <a:ln w="12700" cap="sq">
              <a:solidFill>
                <a:srgbClr val="000B1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>
                  <a:solidFill>
                    <a:srgbClr val="FFFFFF"/>
                  </a:solidFill>
                  <a:latin typeface="Times New Roman" pitchFamily="18" charset="0"/>
                </a:rPr>
                <a:t>F</a:t>
              </a:r>
              <a:r>
                <a:rPr lang="en-US" sz="2800" b="1" baseline="-25000">
                  <a:solidFill>
                    <a:srgbClr val="FFFFFF"/>
                  </a:solidFill>
                  <a:latin typeface="Times New Roman" pitchFamily="18" charset="0"/>
                </a:rPr>
                <a:t>G</a:t>
              </a: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2776" name="AutoShape 8"/>
            <p:cNvSpPr>
              <a:spLocks noChangeArrowheads="1"/>
            </p:cNvSpPr>
            <p:nvPr/>
          </p:nvSpPr>
          <p:spPr bwMode="auto">
            <a:xfrm>
              <a:off x="2112" y="3655"/>
              <a:ext cx="461" cy="625"/>
            </a:xfrm>
            <a:prstGeom prst="downArrow">
              <a:avLst>
                <a:gd name="adj1" fmla="val 50000"/>
                <a:gd name="adj2" fmla="val 33894"/>
              </a:avLst>
            </a:prstGeom>
            <a:solidFill>
              <a:srgbClr val="FF0066"/>
            </a:solidFill>
            <a:ln w="12700" cap="sq">
              <a:solidFill>
                <a:srgbClr val="000B1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>
                  <a:solidFill>
                    <a:srgbClr val="FFFFFF"/>
                  </a:solidFill>
                  <a:latin typeface="Times New Roman" pitchFamily="18" charset="0"/>
                </a:rPr>
                <a:t>F</a:t>
              </a:r>
              <a:r>
                <a:rPr lang="en-US" sz="2800" b="1" baseline="-25000">
                  <a:solidFill>
                    <a:srgbClr val="FFFFFF"/>
                  </a:solidFill>
                  <a:latin typeface="Times New Roman" pitchFamily="18" charset="0"/>
                </a:rPr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459</Words>
  <Application>Microsoft Office PowerPoint</Application>
  <PresentationFormat>On-screen Show (4:3)</PresentationFormat>
  <Paragraphs>104</Paragraphs>
  <Slides>19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Equation</vt:lpstr>
      <vt:lpstr>Clip</vt:lpstr>
      <vt:lpstr>Laws of Motion </vt:lpstr>
      <vt:lpstr>Vocabulary</vt:lpstr>
      <vt:lpstr>Position </vt:lpstr>
      <vt:lpstr>Speed </vt:lpstr>
      <vt:lpstr>Velocity</vt:lpstr>
      <vt:lpstr>Acceleration </vt:lpstr>
      <vt:lpstr>Momentum</vt:lpstr>
      <vt:lpstr>Momentum</vt:lpstr>
      <vt:lpstr>Momentum</vt:lpstr>
      <vt:lpstr>Slide 10</vt:lpstr>
      <vt:lpstr>Who is Newton?</vt:lpstr>
      <vt:lpstr>Newton’s First Law</vt:lpstr>
      <vt:lpstr>Newton’s First Law</vt:lpstr>
      <vt:lpstr>Newton’s First Law</vt:lpstr>
      <vt:lpstr>Newton’s Second Law</vt:lpstr>
      <vt:lpstr>Newton’s Second Law</vt:lpstr>
      <vt:lpstr>Newton’s Third Law</vt:lpstr>
      <vt:lpstr>Newton’s Third Law</vt:lpstr>
      <vt:lpstr>Newton’s Third Law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Laws of Motion </dc:title>
  <dc:creator>Owner</dc:creator>
  <cp:lastModifiedBy>Owner</cp:lastModifiedBy>
  <cp:revision>5</cp:revision>
  <dcterms:created xsi:type="dcterms:W3CDTF">2009-11-15T19:41:19Z</dcterms:created>
  <dcterms:modified xsi:type="dcterms:W3CDTF">2009-11-15T23:56:56Z</dcterms:modified>
</cp:coreProperties>
</file>