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4" r:id="rId10"/>
    <p:sldId id="268" r:id="rId11"/>
    <p:sldId id="265" r:id="rId12"/>
    <p:sldId id="266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CA387-F3F2-4F51-8D06-53A496BCD0DC}" type="datetimeFigureOut">
              <a:rPr lang="en-US" smtClean="0"/>
              <a:pPr/>
              <a:t>5/18/2009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1D10D-27F4-4DB1-AB1B-CCE3ED2D41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1D10D-27F4-4DB1-AB1B-CCE3ED2D41F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1D10D-27F4-4DB1-AB1B-CCE3ED2D41F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1D10D-27F4-4DB1-AB1B-CCE3ED2D41F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1D10D-27F4-4DB1-AB1B-CCE3ED2D41F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1D10D-27F4-4DB1-AB1B-CCE3ED2D41F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1D10D-27F4-4DB1-AB1B-CCE3ED2D41F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1D10D-27F4-4DB1-AB1B-CCE3ED2D41F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1D10D-27F4-4DB1-AB1B-CCE3ED2D41F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1D10D-27F4-4DB1-AB1B-CCE3ED2D41F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1D10D-27F4-4DB1-AB1B-CCE3ED2D41F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1D10D-27F4-4DB1-AB1B-CCE3ED2D41F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1D10D-27F4-4DB1-AB1B-CCE3ED2D41F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1D10D-27F4-4DB1-AB1B-CCE3ED2D41F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46B1699-19D2-4083-A1B7-F8880231CE35}" type="datetimeFigureOut">
              <a:rPr lang="en-US" smtClean="0"/>
              <a:pPr/>
              <a:t>5/18/2009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47E17376-9AC8-4BD8-AA8D-2A20929BAE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46B1699-19D2-4083-A1B7-F8880231CE35}" type="datetimeFigureOut">
              <a:rPr lang="en-US" smtClean="0"/>
              <a:pPr/>
              <a:t>5/18/2009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17376-9AC8-4BD8-AA8D-2A20929BAE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846B1699-19D2-4083-A1B7-F8880231CE35}" type="datetimeFigureOut">
              <a:rPr lang="en-US" smtClean="0"/>
              <a:pPr/>
              <a:t>5/18/2009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47E17376-9AC8-4BD8-AA8D-2A20929BAE6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46B1699-19D2-4083-A1B7-F8880231CE35}" type="datetimeFigureOut">
              <a:rPr lang="en-US" smtClean="0"/>
              <a:pPr/>
              <a:t>5/18/2009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7E17376-9AC8-4BD8-AA8D-2A20929BAE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46B1699-19D2-4083-A1B7-F8880231CE35}" type="datetimeFigureOut">
              <a:rPr lang="en-US" smtClean="0"/>
              <a:pPr/>
              <a:t>5/18/2009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47E17376-9AC8-4BD8-AA8D-2A20929BAE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B1699-19D2-4083-A1B7-F8880231CE35}" type="datetimeFigureOut">
              <a:rPr lang="en-US" smtClean="0"/>
              <a:pPr/>
              <a:t>5/18/2009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17376-9AC8-4BD8-AA8D-2A20929BAE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46B1699-19D2-4083-A1B7-F8880231CE35}" type="datetimeFigureOut">
              <a:rPr lang="en-US" smtClean="0"/>
              <a:pPr/>
              <a:t>5/18/2009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7E17376-9AC8-4BD8-AA8D-2A20929BAE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846B1699-19D2-4083-A1B7-F8880231CE35}" type="datetimeFigureOut">
              <a:rPr lang="en-US" smtClean="0"/>
              <a:pPr/>
              <a:t>5/18/2009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47E17376-9AC8-4BD8-AA8D-2A20929BAE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846B1699-19D2-4083-A1B7-F8880231CE35}" type="datetimeFigureOut">
              <a:rPr lang="en-US" smtClean="0"/>
              <a:pPr/>
              <a:t>5/18/2009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47E17376-9AC8-4BD8-AA8D-2A20929BAE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B1699-19D2-4083-A1B7-F8880231CE35}" type="datetimeFigureOut">
              <a:rPr lang="en-US" smtClean="0"/>
              <a:pPr/>
              <a:t>5/18/2009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17376-9AC8-4BD8-AA8D-2A20929BAE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B1699-19D2-4083-A1B7-F8880231CE35}" type="datetimeFigureOut">
              <a:rPr lang="en-US" smtClean="0"/>
              <a:pPr/>
              <a:t>5/18/2009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17376-9AC8-4BD8-AA8D-2A20929BAE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46B1699-19D2-4083-A1B7-F8880231CE35}" type="datetimeFigureOut">
              <a:rPr lang="en-US" smtClean="0"/>
              <a:pPr/>
              <a:t>5/18/2009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7E17376-9AC8-4BD8-AA8D-2A20929BAE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Nutrition: Part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514600"/>
            <a:ext cx="8062912" cy="17526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 smtClean="0"/>
              <a:t>Calories &amp; Portion Sizes</a:t>
            </a:r>
          </a:p>
          <a:p>
            <a:pPr algn="ctr"/>
            <a:r>
              <a:rPr lang="en-US" dirty="0" err="1" smtClean="0"/>
              <a:t>Mandek</a:t>
            </a:r>
            <a:r>
              <a:rPr lang="en-US" dirty="0" smtClean="0"/>
              <a:t> Richardson </a:t>
            </a:r>
          </a:p>
          <a:p>
            <a:pPr algn="ctr"/>
            <a:r>
              <a:rPr lang="en-US" dirty="0" smtClean="0"/>
              <a:t>STARS </a:t>
            </a:r>
          </a:p>
          <a:p>
            <a:pPr algn="ctr"/>
            <a:r>
              <a:rPr lang="en-US" dirty="0" smtClean="0"/>
              <a:t>University of South Florida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Calories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 calorie?</a:t>
            </a:r>
          </a:p>
          <a:p>
            <a:pPr lvl="1"/>
            <a:r>
              <a:rPr lang="en-US" dirty="0" smtClean="0"/>
              <a:t>A calorie is a scientific way of measuring energy.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4" name="Picture 3" descr="Scientist carto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3276600"/>
            <a:ext cx="5181600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51706"/>
          </a:xfrm>
        </p:spPr>
        <p:txBody>
          <a:bodyPr/>
          <a:lstStyle/>
          <a:p>
            <a:pPr algn="ctr"/>
            <a:r>
              <a:rPr lang="en-US" dirty="0" smtClean="0"/>
              <a:t>Review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you remember what energy is?</a:t>
            </a:r>
          </a:p>
          <a:p>
            <a:pPr lvl="1"/>
            <a:r>
              <a:rPr lang="en-US" dirty="0" smtClean="0"/>
              <a:t>Energy is the ability to do work or to move an object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4" name="Picture 3" descr="runn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3505200"/>
            <a:ext cx="5156200" cy="2927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Calories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4608"/>
          </a:xfrm>
        </p:spPr>
        <p:txBody>
          <a:bodyPr/>
          <a:lstStyle/>
          <a:p>
            <a:r>
              <a:rPr lang="en-US" dirty="0" smtClean="0"/>
              <a:t>Why do we need calories?</a:t>
            </a:r>
          </a:p>
          <a:p>
            <a:pPr lvl="1"/>
            <a:r>
              <a:rPr lang="en-US" dirty="0" smtClean="0"/>
              <a:t>We need energy in order for our body to stay active and to perform necessary functions like breathing, digestion, etc. 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4" name="Picture 3" descr="breath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0" y="3581400"/>
            <a:ext cx="5715000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Calories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calories do we need to stay alive?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calorie char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Calories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458200" cy="5105400"/>
          </a:xfrm>
        </p:spPr>
        <p:txBody>
          <a:bodyPr/>
          <a:lstStyle/>
          <a:p>
            <a:r>
              <a:rPr lang="en-US" dirty="0" smtClean="0"/>
              <a:t>What happens when you eat too little or too many calories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skinny carto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048000"/>
            <a:ext cx="3200400" cy="2438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57912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Not enough calories you lose weight</a:t>
            </a:r>
            <a:endParaRPr lang="en-US" b="1" dirty="0"/>
          </a:p>
        </p:txBody>
      </p:sp>
      <p:pic>
        <p:nvPicPr>
          <p:cNvPr id="7" name="Picture 6" descr="fat carto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3048000"/>
            <a:ext cx="3048000" cy="2590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57800" y="58674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Too many calories you gain weight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27906"/>
          </a:xfrm>
        </p:spPr>
        <p:txBody>
          <a:bodyPr/>
          <a:lstStyle/>
          <a:p>
            <a:pPr algn="ctr"/>
            <a:r>
              <a:rPr lang="en-US" dirty="0" smtClean="0"/>
              <a:t>Calories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07008"/>
          </a:xfrm>
        </p:spPr>
        <p:txBody>
          <a:bodyPr/>
          <a:lstStyle/>
          <a:p>
            <a:r>
              <a:rPr lang="en-US" dirty="0" smtClean="0"/>
              <a:t>How many calories would you need to cut to lose 1 pound of fat?</a:t>
            </a:r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4000" b="1" dirty="0" smtClean="0"/>
              <a:t>Answer:  3500 calories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80306"/>
          </a:xfrm>
        </p:spPr>
        <p:txBody>
          <a:bodyPr/>
          <a:lstStyle/>
          <a:p>
            <a:pPr algn="ctr"/>
            <a:r>
              <a:rPr lang="en-US" dirty="0" smtClean="0"/>
              <a:t>Calories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4608"/>
          </a:xfrm>
        </p:spPr>
        <p:txBody>
          <a:bodyPr/>
          <a:lstStyle/>
          <a:p>
            <a:r>
              <a:rPr lang="en-US" dirty="0" smtClean="0"/>
              <a:t>How do scientist define calories?</a:t>
            </a:r>
          </a:p>
          <a:p>
            <a:pPr lvl="1"/>
            <a:r>
              <a:rPr lang="en-US" dirty="0" smtClean="0"/>
              <a:t>A calorie is the energy needed to raise the temperature of 1 gram of water by 1 degree Celsius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pic>
        <p:nvPicPr>
          <p:cNvPr id="4" name="Picture 3" descr="confused boy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3505200"/>
            <a:ext cx="4267200" cy="2333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7494"/>
            <a:ext cx="8001000" cy="951706"/>
          </a:xfrm>
        </p:spPr>
        <p:txBody>
          <a:bodyPr/>
          <a:lstStyle/>
          <a:p>
            <a:pPr algn="ctr"/>
            <a:r>
              <a:rPr lang="en-US" dirty="0" smtClean="0"/>
              <a:t>Calories </a:t>
            </a:r>
            <a:endParaRPr lang="en-US" dirty="0"/>
          </a:p>
        </p:txBody>
      </p:sp>
      <p:pic>
        <p:nvPicPr>
          <p:cNvPr id="4" name="Content Placeholder 3" descr="curl20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1000" y="1524000"/>
            <a:ext cx="3124200" cy="2133600"/>
          </a:xfrm>
        </p:spPr>
      </p:pic>
      <p:sp>
        <p:nvSpPr>
          <p:cNvPr id="5" name="TextBox 4"/>
          <p:cNvSpPr txBox="1"/>
          <p:nvPr/>
        </p:nvSpPr>
        <p:spPr>
          <a:xfrm>
            <a:off x="3810000" y="15240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How would you calculate the number of calories in cheese curls?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914400" y="3810000"/>
            <a:ext cx="761458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Hint you will need this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Picture 6" descr="beaker of water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400" y="4648200"/>
            <a:ext cx="5257800" cy="1943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Calories/Energy/Work</a:t>
            </a:r>
            <a:endParaRPr lang="en-US" dirty="0"/>
          </a:p>
        </p:txBody>
      </p:sp>
      <p:pic>
        <p:nvPicPr>
          <p:cNvPr id="4" name="Content Placeholder 3" descr="kiss20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828800"/>
            <a:ext cx="3429000" cy="2857500"/>
          </a:xfrm>
        </p:spPr>
      </p:pic>
      <p:sp>
        <p:nvSpPr>
          <p:cNvPr id="5" name="TextBox 4"/>
          <p:cNvSpPr txBox="1"/>
          <p:nvPr/>
        </p:nvSpPr>
        <p:spPr>
          <a:xfrm>
            <a:off x="4038600" y="2057400"/>
            <a:ext cx="441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 Black" pitchFamily="34" charset="0"/>
              </a:rPr>
              <a:t>How much energy does this piece of chocolate contain?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400" y="39624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Black" pitchFamily="34" charset="0"/>
              </a:rPr>
              <a:t>It contains 26 calories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5486400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 Black" pitchFamily="34" charset="0"/>
              </a:rPr>
              <a:t>That’s enough energy to lift an SUV over 6 feet in the air!</a:t>
            </a: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838200"/>
            <a:ext cx="8382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Do all food measure up?</a:t>
            </a:r>
            <a:endParaRPr lang="en-US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5" descr="measuring tap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2667000"/>
            <a:ext cx="55626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Eat This Not That!</a:t>
            </a:r>
            <a:endParaRPr lang="en-US" dirty="0"/>
          </a:p>
        </p:txBody>
      </p:sp>
      <p:pic>
        <p:nvPicPr>
          <p:cNvPr id="4" name="Content Placeholder 3" descr="balance beam.gif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1752600"/>
            <a:ext cx="4038600" cy="3657600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524001"/>
            <a:ext cx="4038600" cy="4724400"/>
          </a:xfrm>
        </p:spPr>
        <p:txBody>
          <a:bodyPr/>
          <a:lstStyle/>
          <a:p>
            <a:r>
              <a:rPr lang="en-US" dirty="0" smtClean="0"/>
              <a:t>1 gram of carbohydrates = 4 calories</a:t>
            </a:r>
          </a:p>
          <a:p>
            <a:endParaRPr lang="en-US" dirty="0" smtClean="0"/>
          </a:p>
          <a:p>
            <a:r>
              <a:rPr lang="en-US" dirty="0" smtClean="0"/>
              <a:t>1 gram of protein = 4 calories</a:t>
            </a:r>
          </a:p>
          <a:p>
            <a:endParaRPr lang="en-US" dirty="0" smtClean="0"/>
          </a:p>
          <a:p>
            <a:r>
              <a:rPr lang="en-US" b="1" dirty="0" smtClean="0"/>
              <a:t>1 gram of fat = 9 calories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mcdonald's menu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Custom 11">
      <a:dk1>
        <a:srgbClr val="00349E"/>
      </a:dk1>
      <a:lt1>
        <a:srgbClr val="00349E"/>
      </a:lt1>
      <a:dk2>
        <a:srgbClr val="FFFFFF"/>
      </a:dk2>
      <a:lt2>
        <a:srgbClr val="FFFFFF"/>
      </a:lt2>
      <a:accent1>
        <a:srgbClr val="00349E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311</TotalTime>
  <Words>255</Words>
  <Application>Microsoft Office PowerPoint</Application>
  <PresentationFormat>On-screen Show (4:3)</PresentationFormat>
  <Paragraphs>54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Verve</vt:lpstr>
      <vt:lpstr>Nutrition: Part 1</vt:lpstr>
      <vt:lpstr>Calories</vt:lpstr>
      <vt:lpstr>Review Time</vt:lpstr>
      <vt:lpstr>Calories</vt:lpstr>
      <vt:lpstr>Calories </vt:lpstr>
      <vt:lpstr>Calories</vt:lpstr>
      <vt:lpstr>Calories</vt:lpstr>
      <vt:lpstr>Calories</vt:lpstr>
      <vt:lpstr>Calories </vt:lpstr>
      <vt:lpstr>Calories/Energy/Work</vt:lpstr>
      <vt:lpstr>Slide 11</vt:lpstr>
      <vt:lpstr>Eat This Not That!</vt:lpstr>
      <vt:lpstr>Slide 13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Nutrition: Part 1</dc:title>
  <dc:creator>Owner</dc:creator>
  <cp:lastModifiedBy>Owner</cp:lastModifiedBy>
  <cp:revision>21</cp:revision>
  <dcterms:created xsi:type="dcterms:W3CDTF">2009-05-18T17:04:46Z</dcterms:created>
  <dcterms:modified xsi:type="dcterms:W3CDTF">2009-05-19T03:49:31Z</dcterms:modified>
</cp:coreProperties>
</file>