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343" r:id="rId2"/>
    <p:sldId id="333" r:id="rId3"/>
    <p:sldId id="335" r:id="rId4"/>
    <p:sldId id="344" r:id="rId5"/>
    <p:sldId id="314" r:id="rId6"/>
    <p:sldId id="336" r:id="rId7"/>
    <p:sldId id="338" r:id="rId8"/>
    <p:sldId id="339" r:id="rId9"/>
    <p:sldId id="311" r:id="rId10"/>
    <p:sldId id="322" r:id="rId11"/>
    <p:sldId id="340" r:id="rId12"/>
    <p:sldId id="324" r:id="rId13"/>
    <p:sldId id="325" r:id="rId14"/>
    <p:sldId id="329" r:id="rId15"/>
    <p:sldId id="330" r:id="rId16"/>
    <p:sldId id="328" r:id="rId17"/>
    <p:sldId id="342" r:id="rId18"/>
  </p:sldIdLst>
  <p:sldSz cx="10058400" cy="6858000"/>
  <p:notesSz cx="6858000" cy="9067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92929"/>
    <a:srgbClr val="0005CC"/>
    <a:srgbClr val="6201FF"/>
    <a:srgbClr val="3E448E"/>
    <a:srgbClr val="FFFFFF"/>
    <a:srgbClr val="5B55DD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458" autoAdjust="0"/>
    <p:restoredTop sz="97566" autoAdjust="0"/>
  </p:normalViewPr>
  <p:slideViewPr>
    <p:cSldViewPr>
      <p:cViewPr>
        <p:scale>
          <a:sx n="50" d="100"/>
          <a:sy n="50" d="100"/>
        </p:scale>
        <p:origin x="-1674" y="-672"/>
      </p:cViewPr>
      <p:guideLst>
        <p:guide orient="horz" pos="2160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984" y="-96"/>
      </p:cViewPr>
      <p:guideLst>
        <p:guide orient="horz" pos="2856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63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121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63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121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DCE3B77-CE8B-4387-9936-9F249E14F95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25" y="679450"/>
            <a:ext cx="4984750" cy="3398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06888"/>
            <a:ext cx="5029200" cy="408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21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21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7" tIns="45724" rIns="91447" bIns="4572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EB10A52-0FB1-406C-8C34-0D14C735D5B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6965B4-D478-43DE-A58F-0114D516DDE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258320-BC74-4AB7-9187-9F4A6C360262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0A52-0FB1-406C-8C34-0D14C735D5B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1394" name="Group 2"/>
          <p:cNvGrpSpPr>
            <a:grpSpLocks/>
          </p:cNvGrpSpPr>
          <p:nvPr/>
        </p:nvGrpSpPr>
        <p:grpSpPr bwMode="auto">
          <a:xfrm>
            <a:off x="-547688" y="1311275"/>
            <a:ext cx="11472863" cy="5908675"/>
            <a:chOff x="-313" y="824"/>
            <a:chExt cx="6570" cy="3722"/>
          </a:xfrm>
        </p:grpSpPr>
        <p:sp>
          <p:nvSpPr>
            <p:cNvPr id="57139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39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39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39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39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0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57141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/>
            </a:p>
          </p:txBody>
        </p:sp>
        <p:sp>
          <p:nvSpPr>
            <p:cNvPr id="57141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1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1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2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2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/>
            </a:p>
          </p:txBody>
        </p:sp>
        <p:sp>
          <p:nvSpPr>
            <p:cNvPr id="57142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2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2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2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2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/>
            </a:p>
          </p:txBody>
        </p:sp>
        <p:sp>
          <p:nvSpPr>
            <p:cNvPr id="57142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2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2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3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4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5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6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7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8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49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0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1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2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3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4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5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6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7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8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59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160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161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754063" y="1844675"/>
            <a:ext cx="8550275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161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08125" y="3886200"/>
            <a:ext cx="704215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71612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71613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436938" y="6248400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71614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B54DA80-DBAC-43C1-A13A-78D47481B2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B876A6-836A-494D-9312-8D8568A81A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406900"/>
            <a:ext cx="85486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906713"/>
            <a:ext cx="8548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34CAEF-0E43-4C50-9FF1-9CE42779B01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600200"/>
            <a:ext cx="4449762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4449763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F27BD3F-DEF3-4128-A80A-29A074F06AF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35113"/>
            <a:ext cx="44434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74875"/>
            <a:ext cx="44434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35113"/>
            <a:ext cx="4445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74875"/>
            <a:ext cx="4445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62755AC-12BE-47F1-8E52-5BE0AEADD61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752AAC-1379-4D6E-859F-3C762DD9BE1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F4CE8D8-27B9-44A6-965C-ABF2D5C7EA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3050"/>
            <a:ext cx="33083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73050"/>
            <a:ext cx="5622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35100"/>
            <a:ext cx="33083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166A80-CDC8-4758-962A-17A4E62D9F7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800600"/>
            <a:ext cx="60356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612775"/>
            <a:ext cx="60356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367338"/>
            <a:ext cx="60356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49027C-43B0-495D-A142-2CA3C8AEDC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E8173F-36A9-4D96-AD67-C9796A75B1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975" y="274638"/>
            <a:ext cx="2262188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274638"/>
            <a:ext cx="6637337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54347F-3FF5-45BF-9EE8-B098797ECB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600200"/>
            <a:ext cx="4449762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60020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394335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81A3AB0B-E343-4467-AE06-3B82E32F22D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3238" y="1600200"/>
            <a:ext cx="4449762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238" y="3943350"/>
            <a:ext cx="4449762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105400" y="1600200"/>
            <a:ext cx="4449763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3FFEEEAD-42EE-43B1-9734-8819879A07C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600200"/>
            <a:ext cx="4449762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4449763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27CBB493-B0D9-406F-B62A-877FDCE77B4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600200"/>
            <a:ext cx="4449762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105400" y="1600200"/>
            <a:ext cx="4449763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5008E783-BF64-446C-A198-CB3FC6C0C4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3238" y="1600200"/>
            <a:ext cx="4449762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60020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238" y="3943350"/>
            <a:ext cx="4449762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394335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94A34757-FFED-4847-A2BF-5D1CB99215F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74638"/>
            <a:ext cx="90519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600200"/>
            <a:ext cx="4449762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60020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3943350"/>
            <a:ext cx="4449763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088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fld id="{6C09BE28-DF76-4948-862F-FE92591E26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503238" y="6243638"/>
            <a:ext cx="23463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436938" y="6243638"/>
            <a:ext cx="318452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370" name="Group 2"/>
          <p:cNvGrpSpPr>
            <a:grpSpLocks/>
          </p:cNvGrpSpPr>
          <p:nvPr/>
        </p:nvGrpSpPr>
        <p:grpSpPr bwMode="auto">
          <a:xfrm>
            <a:off x="-546100" y="1308100"/>
            <a:ext cx="11472863" cy="5908675"/>
            <a:chOff x="-313" y="824"/>
            <a:chExt cx="6570" cy="3722"/>
          </a:xfrm>
        </p:grpSpPr>
        <p:sp>
          <p:nvSpPr>
            <p:cNvPr id="57037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7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8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39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40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40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40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040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0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1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2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3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4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5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6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7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8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49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0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1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2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3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4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5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6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7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058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0586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838" y="6243638"/>
            <a:ext cx="2346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32683AD-DB0B-4269-9AC6-0751C21E4A3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70587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3238" y="6243638"/>
            <a:ext cx="2346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70588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938" y="6243638"/>
            <a:ext cx="318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70589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600200"/>
            <a:ext cx="90519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70590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4638"/>
            <a:ext cx="90519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9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Documents%20and%20Settings\imseenc2003-8\Desktop\George%20Stars%20Folder\HST_deep.mpeg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sk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3425" y="1981200"/>
            <a:ext cx="974497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 else is in the sky?</a:t>
            </a:r>
            <a:endParaRPr lang="en-US" sz="6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universe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9BE28-DF76-4948-862F-FE92591E26A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62200" y="2971800"/>
            <a:ext cx="52213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Universe</a:t>
            </a:r>
            <a:endParaRPr lang="en-US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9BE28-DF76-4948-862F-FE92591E26A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Content Placeholder 8" descr="Quran univers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</p:spPr>
      </p:pic>
      <p:sp>
        <p:nvSpPr>
          <p:cNvPr id="10" name="Rectangle 9"/>
          <p:cNvSpPr/>
          <p:nvPr/>
        </p:nvSpPr>
        <p:spPr>
          <a:xfrm>
            <a:off x="1066800" y="609600"/>
            <a:ext cx="83792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Universe is </a:t>
            </a:r>
            <a:r>
              <a:rPr lang="en-US" sz="5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everything</a:t>
            </a: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hat exists in space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hst_galax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399" cy="68580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9BE28-DF76-4948-862F-FE92591E26A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1905000"/>
            <a:ext cx="440697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Galaxies</a:t>
            </a:r>
            <a:endParaRPr lang="en-US" sz="8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BF382-5B48-4B25-B2DC-57B2C37DE85A}" type="slidenum">
              <a:rPr lang="en-US"/>
              <a:pPr/>
              <a:t>5</a:t>
            </a:fld>
            <a:endParaRPr lang="en-US"/>
          </a:p>
        </p:txBody>
      </p:sp>
      <p:pic>
        <p:nvPicPr>
          <p:cNvPr id="646158" name="Picture 14" descr="ngc2300o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61913"/>
            <a:ext cx="10058400" cy="6919913"/>
          </a:xfrm>
          <a:noFill/>
          <a:ln/>
        </p:spPr>
      </p:pic>
      <p:sp>
        <p:nvSpPr>
          <p:cNvPr id="646151" name="Rectangle 7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9051925" cy="1143000"/>
          </a:xfrm>
        </p:spPr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Monotype Corsiva" pitchFamily="66" charset="0"/>
              </a:rPr>
              <a:t>Galaxies and Shapes (…Cont.)</a:t>
            </a:r>
          </a:p>
        </p:txBody>
      </p:sp>
      <p:sp>
        <p:nvSpPr>
          <p:cNvPr id="64615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5334000" cy="5029200"/>
          </a:xfrm>
        </p:spPr>
        <p:txBody>
          <a:bodyPr/>
          <a:lstStyle/>
          <a:p>
            <a:r>
              <a:rPr lang="en-US" sz="2400" b="1"/>
              <a:t>Spiral galaxies:</a:t>
            </a:r>
            <a:r>
              <a:rPr lang="en-US" sz="2400"/>
              <a:t> can be broken down in two categories</a:t>
            </a:r>
          </a:p>
          <a:p>
            <a:pPr>
              <a:buFont typeface="Wingdings" pitchFamily="2" charset="2"/>
              <a:buNone/>
            </a:pPr>
            <a:endParaRPr lang="en-US" sz="1000"/>
          </a:p>
          <a:p>
            <a:pPr>
              <a:buFont typeface="Wingdings" pitchFamily="2" charset="2"/>
              <a:buNone/>
            </a:pPr>
            <a:endParaRPr lang="en-US" sz="1000"/>
          </a:p>
          <a:p>
            <a:pPr lvl="2" algn="just"/>
            <a:r>
              <a:rPr lang="en-US"/>
              <a:t>Circular spiral - round center</a:t>
            </a:r>
          </a:p>
          <a:p>
            <a:pPr lvl="2" algn="just">
              <a:buFont typeface="Wingdings" pitchFamily="2" charset="2"/>
              <a:buNone/>
            </a:pPr>
            <a:endParaRPr lang="en-US" sz="1000"/>
          </a:p>
          <a:p>
            <a:pPr lvl="2" algn="just">
              <a:buFont typeface="Wingdings" pitchFamily="2" charset="2"/>
              <a:buNone/>
            </a:pPr>
            <a:endParaRPr lang="en-US" sz="1000"/>
          </a:p>
          <a:p>
            <a:pPr lvl="2" algn="just">
              <a:buFont typeface="Wingdings" pitchFamily="2" charset="2"/>
              <a:buNone/>
            </a:pPr>
            <a:endParaRPr lang="en-US" sz="1000"/>
          </a:p>
          <a:p>
            <a:pPr lvl="2" algn="just">
              <a:buFont typeface="Wingdings" pitchFamily="2" charset="2"/>
              <a:buNone/>
            </a:pPr>
            <a:endParaRPr lang="en-US" sz="1000"/>
          </a:p>
          <a:p>
            <a:pPr lvl="2" algn="just">
              <a:buFont typeface="Wingdings" pitchFamily="2" charset="2"/>
              <a:buNone/>
            </a:pPr>
            <a:endParaRPr lang="en-US" sz="1000"/>
          </a:p>
          <a:p>
            <a:pPr lvl="2" algn="just"/>
            <a:r>
              <a:rPr lang="en-US"/>
              <a:t>Barred Spiral – bar center</a:t>
            </a:r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pPr lvl="2" algn="just">
              <a:buFont typeface="Wingdings" pitchFamily="2" charset="2"/>
              <a:buNone/>
            </a:pPr>
            <a:endParaRPr lang="en-US" sz="1000" b="1"/>
          </a:p>
          <a:p>
            <a:r>
              <a:rPr lang="en-US" sz="2400" b="1"/>
              <a:t>Elliptical  galaxies:</a:t>
            </a:r>
            <a:r>
              <a:rPr lang="en-US" sz="2400"/>
              <a:t> are shaped like an egg.</a:t>
            </a:r>
          </a:p>
        </p:txBody>
      </p:sp>
      <p:pic>
        <p:nvPicPr>
          <p:cNvPr id="646155" name="Picture 11" descr="barre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72200" y="3473450"/>
            <a:ext cx="1600200" cy="1447800"/>
          </a:xfrm>
          <a:noFill/>
          <a:ln>
            <a:solidFill>
              <a:schemeClr val="tx1"/>
            </a:solidFill>
          </a:ln>
        </p:spPr>
      </p:pic>
      <p:pic>
        <p:nvPicPr>
          <p:cNvPr id="646161" name="Picture 17" descr="circular galx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752600"/>
            <a:ext cx="16002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46162" name="Picture 18" descr="ellipticalgalax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5029200"/>
            <a:ext cx="1617663" cy="1444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4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4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4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6461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646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461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4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6461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646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6461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4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6461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8" dur="500"/>
                                        <p:tgtEl>
                                          <p:spTgt spid="646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6461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309860" cy="1143000"/>
          </a:xfrm>
        </p:spPr>
        <p:txBody>
          <a:bodyPr/>
          <a:lstStyle/>
          <a:p>
            <a:r>
              <a:rPr lang="en-US" sz="7200" smtClean="0">
                <a:solidFill>
                  <a:srgbClr val="7030A0"/>
                </a:solidFill>
                <a:latin typeface="Ravie" pitchFamily="82" charset="0"/>
              </a:rPr>
              <a:t>Galaxies!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10058400" cy="51054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It is estimated that there are billions of other galaxies in the universe.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Black" pitchFamily="34" charset="0"/>
              </a:rPr>
              <a:t>The Milky Way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</a:rPr>
              <a:t>                                           </a:t>
            </a:r>
          </a:p>
          <a:p>
            <a:pPr algn="ctr"/>
            <a:r>
              <a:rPr lang="en-US" sz="2800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(the name of our GALAXY…and a delicious candy bar )  </a:t>
            </a:r>
          </a:p>
          <a:p>
            <a:pPr algn="ctr">
              <a:buFontTx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         </a:t>
            </a:r>
          </a:p>
          <a:p>
            <a:pPr algn="ctr"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is the band of light that is produced by the thousands of stars that lie in the main section of our Galaxy.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We are a </a:t>
            </a:r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</a:rPr>
              <a:t>spiral galaxy. 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4404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4360" y="0"/>
            <a:ext cx="184404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3505200"/>
            <a:ext cx="82143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star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0058400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71800" y="2514600"/>
            <a:ext cx="38647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STARS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color &amp; temperature</a:t>
            </a:r>
            <a:endParaRPr lang="en-US" dirty="0"/>
          </a:p>
        </p:txBody>
      </p:sp>
      <p:pic>
        <p:nvPicPr>
          <p:cNvPr id="5" name="Content Placeholder 4" descr="Star classification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447800"/>
            <a:ext cx="10058400" cy="5410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5EBB8-8EDD-438F-81B4-D1F21B4CA3EA}" type="slidenum">
              <a:rPr lang="en-US"/>
              <a:pPr/>
              <a:t>9</a:t>
            </a:fld>
            <a:endParaRPr lang="en-US"/>
          </a:p>
        </p:txBody>
      </p:sp>
      <p:pic>
        <p:nvPicPr>
          <p:cNvPr id="615428" name="HST_deep.mpeg">
            <a:hlinkClick r:id="" action="ppaction://media"/>
          </p:cNvPr>
          <p:cNvPicPr>
            <a:picLocks noGrp="1" noRot="1" noChangeAspect="1" noChangeArrowheads="1"/>
          </p:cNvPicPr>
          <p:nvPr>
            <p:ph sz="quarter" idx="2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10058400" cy="6851650"/>
          </a:xfrm>
          <a:ln/>
        </p:spPr>
      </p:pic>
      <p:sp>
        <p:nvSpPr>
          <p:cNvPr id="615431" name="Rectangle 7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315200" cy="990600"/>
          </a:xfrm>
        </p:spPr>
        <p:txBody>
          <a:bodyPr/>
          <a:lstStyle/>
          <a:p>
            <a:r>
              <a:rPr lang="en-US" sz="4000">
                <a:solidFill>
                  <a:schemeClr val="tx1"/>
                </a:solidFill>
                <a:latin typeface="Monotype Corsiva" pitchFamily="66" charset="0"/>
              </a:rPr>
              <a:t>Star Attractions: Constellations</a:t>
            </a:r>
            <a:r>
              <a:rPr lang="en-US"/>
              <a:t> </a:t>
            </a:r>
          </a:p>
        </p:txBody>
      </p:sp>
      <p:sp>
        <p:nvSpPr>
          <p:cNvPr id="61543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66800"/>
            <a:ext cx="9067800" cy="5410200"/>
          </a:xfrm>
        </p:spPr>
        <p:txBody>
          <a:bodyPr/>
          <a:lstStyle/>
          <a:p>
            <a:pPr>
              <a:lnSpc>
                <a:spcPct val="125000"/>
              </a:lnSpc>
              <a:spcBef>
                <a:spcPct val="35000"/>
              </a:spcBef>
            </a:pPr>
            <a:r>
              <a:rPr lang="en-US" sz="3000"/>
              <a:t>What do you see when you look up into the sky?</a:t>
            </a:r>
            <a:r>
              <a:rPr lang="en-US" sz="2800"/>
              <a:t> </a:t>
            </a:r>
          </a:p>
          <a:p>
            <a:pPr lvl="2">
              <a:lnSpc>
                <a:spcPct val="125000"/>
              </a:lnSpc>
              <a:spcBef>
                <a:spcPct val="35000"/>
              </a:spcBef>
            </a:pPr>
            <a:r>
              <a:rPr lang="en-US" sz="2800"/>
              <a:t>Humans have seen  group of stars that looks like imaginary animals, people, or mythological beings in patterns of star groupings.</a:t>
            </a:r>
            <a:endParaRPr lang="en-US" sz="2000"/>
          </a:p>
          <a:p>
            <a:pPr>
              <a:lnSpc>
                <a:spcPct val="125000"/>
              </a:lnSpc>
              <a:spcBef>
                <a:spcPct val="40000"/>
              </a:spcBef>
            </a:pPr>
            <a:r>
              <a:rPr lang="en-US" sz="2800"/>
              <a:t>Ancient stargazers gave names to these groupings, as constellations.</a:t>
            </a:r>
          </a:p>
          <a:p>
            <a:pPr>
              <a:buFont typeface="Wingdings" pitchFamily="2" charset="2"/>
              <a:buNone/>
            </a:pPr>
            <a:endParaRPr lang="en-US" sz="1000"/>
          </a:p>
          <a:p>
            <a:r>
              <a:rPr lang="en-US" sz="2800"/>
              <a:t>Click twice the borders of this screen to play a background movie.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154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2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1542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9A1BD-BBC8-43B0-AF7C-65023FF9EECF}" type="slidenum">
              <a:rPr lang="en-US"/>
              <a:pPr/>
              <a:t>10</a:t>
            </a:fld>
            <a:endParaRPr lang="en-US"/>
          </a:p>
        </p:txBody>
      </p:sp>
      <p:pic>
        <p:nvPicPr>
          <p:cNvPr id="690178" name="Picture 2" descr="constelati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0058400" cy="6858000"/>
          </a:xfrm>
          <a:noFill/>
          <a:ln/>
        </p:spPr>
      </p:pic>
      <p:sp>
        <p:nvSpPr>
          <p:cNvPr id="690179" name="Rectangle 3"/>
          <p:cNvSpPr>
            <a:spLocks noGrp="1" noChangeArrowheads="1"/>
          </p:cNvSpPr>
          <p:nvPr>
            <p:ph type="title"/>
          </p:nvPr>
        </p:nvSpPr>
        <p:spPr>
          <a:xfrm>
            <a:off x="3429000" y="228600"/>
            <a:ext cx="4114800" cy="1219200"/>
          </a:xfrm>
        </p:spPr>
        <p:txBody>
          <a:bodyPr/>
          <a:lstStyle/>
          <a:p>
            <a:r>
              <a:rPr lang="en-US" sz="4000">
                <a:solidFill>
                  <a:schemeClr val="tx1"/>
                </a:solidFill>
                <a:latin typeface="Monotype Corsiva" pitchFamily="66" charset="0"/>
              </a:rPr>
              <a:t>Star Constellations Examples</a:t>
            </a:r>
            <a:r>
              <a:rPr lang="en-US"/>
              <a:t> </a:t>
            </a:r>
            <a:r>
              <a:rPr lang="en-US" sz="4000" b="1">
                <a:solidFill>
                  <a:schemeClr val="tx1"/>
                </a:solidFill>
                <a:latin typeface="Monotype Corsiva" pitchFamily="66" charset="0"/>
              </a:rPr>
              <a:t>(…Cont.)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9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90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2133600"/>
            <a:ext cx="90332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the sun a big star or a little</a:t>
            </a: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tar?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 descr="Star siz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0"/>
            <a:ext cx="10058400" cy="1143000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Showcard Gothic" pitchFamily="82" charset="0"/>
              </a:rPr>
            </a:br>
            <a:endParaRPr lang="en-US" sz="4800" dirty="0" smtClean="0">
              <a:solidFill>
                <a:schemeClr val="bg1"/>
              </a:solidFill>
              <a:latin typeface="Showcard Gothic" pitchFamily="82" charset="0"/>
            </a:endParaRPr>
          </a:p>
        </p:txBody>
      </p:sp>
      <p:pic>
        <p:nvPicPr>
          <p:cNvPr id="16387" name="Picture 6" descr="MPj043871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58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200400" y="4648200"/>
            <a:ext cx="40911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Asteroids</a:t>
            </a:r>
            <a:endParaRPr lang="en-US" sz="6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steroid-belt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4038600"/>
            <a:ext cx="760176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Asteroids are chunks of </a:t>
            </a:r>
          </a:p>
          <a:p>
            <a:pPr algn="ctr"/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ocks that never became planets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omet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58400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71800" y="2895600"/>
            <a:ext cx="413446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COMETS</a:t>
            </a:r>
            <a:endParaRPr lang="en-US" sz="72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503238" y="0"/>
            <a:ext cx="4449762" cy="6134100"/>
          </a:xfrm>
        </p:spPr>
        <p:txBody>
          <a:bodyPr/>
          <a:lstStyle/>
          <a:p>
            <a:endParaRPr lang="en-US" b="1" dirty="0" smtClean="0">
              <a:latin typeface="Lucida Fax" pitchFamily="18" charset="0"/>
            </a:endParaRPr>
          </a:p>
          <a:p>
            <a:endParaRPr lang="en-US" b="1" dirty="0">
              <a:latin typeface="Lucida Fax" pitchFamily="18" charset="0"/>
            </a:endParaRPr>
          </a:p>
          <a:p>
            <a:endParaRPr lang="en-US" b="1" dirty="0" smtClean="0">
              <a:latin typeface="Lucida Fax" pitchFamily="18" charset="0"/>
            </a:endParaRPr>
          </a:p>
          <a:p>
            <a:r>
              <a:rPr lang="en-US" b="1" dirty="0" smtClean="0">
                <a:latin typeface="Lucida Fax" pitchFamily="18" charset="0"/>
              </a:rPr>
              <a:t>A </a:t>
            </a:r>
            <a:r>
              <a:rPr lang="en-US" b="1" dirty="0">
                <a:latin typeface="Lucida Fax" pitchFamily="18" charset="0"/>
              </a:rPr>
              <a:t>comet is a celestial body made of dust, gases, and ices (mainly water and carbon dioxide) that moves in an extremely elongated orbit about the sun</a:t>
            </a:r>
            <a:r>
              <a:rPr lang="en-US" b="1" dirty="0" smtClean="0">
                <a:latin typeface="Lucida Fax" pitchFamily="18" charset="0"/>
              </a:rPr>
              <a:t>.</a:t>
            </a:r>
          </a:p>
          <a:p>
            <a:endParaRPr lang="en-US" b="1" dirty="0">
              <a:latin typeface="Lucida Fax" pitchFamily="18" charset="0"/>
            </a:endParaRPr>
          </a:p>
          <a:p>
            <a:endParaRPr lang="en-US" dirty="0"/>
          </a:p>
        </p:txBody>
      </p:sp>
      <p:pic>
        <p:nvPicPr>
          <p:cNvPr id="13" name="Content Placeholder 12" descr="comet pic.bmp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06206" y="0"/>
            <a:ext cx="4852194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a comet, nucleus, coma and tail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137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10058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Small particles between the space of the planets.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Forms from asteroid collisions</a:t>
            </a:r>
            <a:endParaRPr lang="en-US" dirty="0"/>
          </a:p>
        </p:txBody>
      </p:sp>
      <p:pic>
        <p:nvPicPr>
          <p:cNvPr id="8" name="Content Placeholder 7" descr="inter planetary dus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57800" y="1447800"/>
            <a:ext cx="4449763" cy="4495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76A6-836A-494D-9312-8D8568A81A1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15000" y="60960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Size is the width of a human hair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11393</TotalTime>
  <Words>309</Words>
  <Application>Microsoft Office PowerPoint</Application>
  <PresentationFormat>Custom</PresentationFormat>
  <Paragraphs>92</Paragraphs>
  <Slides>17</Slides>
  <Notes>17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Digital Dots</vt:lpstr>
      <vt:lpstr>Slide 1</vt:lpstr>
      <vt:lpstr>Slide 2</vt:lpstr>
      <vt:lpstr>Th</vt:lpstr>
      <vt:lpstr>Slide 4</vt:lpstr>
      <vt:lpstr>Galaxies and Shapes (…Cont.)</vt:lpstr>
      <vt:lpstr>Galaxies!</vt:lpstr>
      <vt:lpstr>Slide 7</vt:lpstr>
      <vt:lpstr>Star color &amp; temperature</vt:lpstr>
      <vt:lpstr>Star Attractions: Constellations </vt:lpstr>
      <vt:lpstr>Star Constellations Examples (…Cont.)</vt:lpstr>
      <vt:lpstr>Slide 11</vt:lpstr>
      <vt:lpstr>       </vt:lpstr>
      <vt:lpstr>Slide 13</vt:lpstr>
      <vt:lpstr>Slide 14</vt:lpstr>
      <vt:lpstr>Slide 15</vt:lpstr>
      <vt:lpstr>Parts of a comet, nucleus, coma and tail</vt:lpstr>
      <vt:lpstr>Dust</vt:lpstr>
    </vt:vector>
  </TitlesOfParts>
  <Company>USF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Through Microchannels</dc:title>
  <dc:creator>Valued Gateway Customer</dc:creator>
  <cp:lastModifiedBy>Owner</cp:lastModifiedBy>
  <cp:revision>684</cp:revision>
  <dcterms:created xsi:type="dcterms:W3CDTF">2003-01-08T22:08:24Z</dcterms:created>
  <dcterms:modified xsi:type="dcterms:W3CDTF">2009-12-02T03:29:20Z</dcterms:modified>
</cp:coreProperties>
</file>