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22"/>
  </p:notesMasterIdLst>
  <p:sldIdLst>
    <p:sldId id="259" r:id="rId2"/>
    <p:sldId id="256" r:id="rId3"/>
    <p:sldId id="257" r:id="rId4"/>
    <p:sldId id="271" r:id="rId5"/>
    <p:sldId id="272" r:id="rId6"/>
    <p:sldId id="273" r:id="rId7"/>
    <p:sldId id="274" r:id="rId8"/>
    <p:sldId id="275" r:id="rId9"/>
    <p:sldId id="258" r:id="rId10"/>
    <p:sldId id="263" r:id="rId11"/>
    <p:sldId id="267" r:id="rId12"/>
    <p:sldId id="270" r:id="rId13"/>
    <p:sldId id="261" r:id="rId14"/>
    <p:sldId id="262" r:id="rId15"/>
    <p:sldId id="268" r:id="rId16"/>
    <p:sldId id="269" r:id="rId17"/>
    <p:sldId id="276" r:id="rId18"/>
    <p:sldId id="277" r:id="rId19"/>
    <p:sldId id="278" r:id="rId20"/>
    <p:sldId id="279" r:id="rId2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08" autoAdjust="0"/>
    <p:restoredTop sz="94660"/>
  </p:normalViewPr>
  <p:slideViewPr>
    <p:cSldViewPr>
      <p:cViewPr varScale="1">
        <p:scale>
          <a:sx n="70" d="100"/>
          <a:sy n="70" d="100"/>
        </p:scale>
        <p:origin x="-111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7BA3E5-E655-42DB-98A2-17D46CEB3885}" type="datetimeFigureOut">
              <a:rPr lang="en-US" smtClean="0"/>
              <a:t>1/20/2010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21D59E-5F58-40BE-9088-36146A6BA9F3}"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121D59E-5F58-40BE-9088-36146A6BA9F3}"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121D59E-5F58-40BE-9088-36146A6BA9F3}"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121D59E-5F58-40BE-9088-36146A6BA9F3}"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121D59E-5F58-40BE-9088-36146A6BA9F3}"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121D59E-5F58-40BE-9088-36146A6BA9F3}"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121D59E-5F58-40BE-9088-36146A6BA9F3}"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121D59E-5F58-40BE-9088-36146A6BA9F3}"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121D59E-5F58-40BE-9088-36146A6BA9F3}"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121D59E-5F58-40BE-9088-36146A6BA9F3}"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121D59E-5F58-40BE-9088-36146A6BA9F3}"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121D59E-5F58-40BE-9088-36146A6BA9F3}"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121D59E-5F58-40BE-9088-36146A6BA9F3}"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121D59E-5F58-40BE-9088-36146A6BA9F3}" type="slidenum">
              <a:rPr lang="en-US" smtClean="0"/>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121D59E-5F58-40BE-9088-36146A6BA9F3}" type="slidenum">
              <a:rPr lang="en-US" smtClean="0"/>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121D59E-5F58-40BE-9088-36146A6BA9F3}" type="slidenum">
              <a:rPr lang="en-US" smtClean="0"/>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121D59E-5F58-40BE-9088-36146A6BA9F3}" type="slidenum">
              <a:rPr lang="en-US" smtClean="0"/>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121D59E-5F58-40BE-9088-36146A6BA9F3}" type="slidenum">
              <a:rPr lang="en-US" smtClean="0"/>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9.0 — Causes complete devastation and large-scale loss of life. </a:t>
            </a:r>
          </a:p>
          <a:p>
            <a:endParaRPr lang="en-US" sz="600" dirty="0" smtClean="0"/>
          </a:p>
          <a:p>
            <a:r>
              <a:rPr lang="en-US" sz="1200" dirty="0" smtClean="0"/>
              <a:t>8.0 — Very few buildings stay up. Bridges fall down. Underground pipes burst. Railroad rails bend. Large rocks move. Smaller objects are tossed into the air. Some objects are swallowed up by the earth.</a:t>
            </a:r>
          </a:p>
          <a:p>
            <a:endParaRPr lang="en-US" sz="600" dirty="0" smtClean="0"/>
          </a:p>
          <a:p>
            <a:r>
              <a:rPr lang="en-US" sz="1200" dirty="0" smtClean="0"/>
              <a:t>7.0 — It is hard to keep your balance. The ground cracks. Roads shake. Weak buildings fall down. Other buildings are badly damaged.</a:t>
            </a:r>
          </a:p>
          <a:p>
            <a:endParaRPr lang="en-US" sz="600" dirty="0" smtClean="0"/>
          </a:p>
          <a:p>
            <a:r>
              <a:rPr lang="en-US" sz="1200" dirty="0" smtClean="0"/>
              <a:t>6.0 — Pictures can fall off walls. Furniture moves. In some buildings, walls may crack.</a:t>
            </a:r>
          </a:p>
          <a:p>
            <a:endParaRPr lang="en-US" sz="600" dirty="0" smtClean="0"/>
          </a:p>
          <a:p>
            <a:r>
              <a:rPr lang="en-US" sz="1200" dirty="0" smtClean="0"/>
              <a:t>5.0 — If you are in a car, it may rock. Glasses and dishes may rattle. Windows may break.</a:t>
            </a:r>
          </a:p>
          <a:p>
            <a:r>
              <a:rPr lang="en-US" sz="1200" dirty="0" smtClean="0"/>
              <a:t>4.0 — Buildings shake a little. It feels like a truck is passing by your house.</a:t>
            </a:r>
          </a:p>
          <a:p>
            <a:r>
              <a:rPr lang="en-US" sz="1200" dirty="0" smtClean="0"/>
              <a:t>3.0 — You may notice this quake if you are sitting still, or upstairs in a house. A hanging object, like a model airplane, may swing.</a:t>
            </a:r>
          </a:p>
          <a:p>
            <a:r>
              <a:rPr lang="en-US" sz="1200" dirty="0" smtClean="0"/>
              <a:t>2.0 — Trees sway. Small ponds ripple. Doors swing slowly. But you can't tell an earthquake is to blame.</a:t>
            </a:r>
          </a:p>
          <a:p>
            <a:r>
              <a:rPr lang="en-US" sz="1200" dirty="0" smtClean="0"/>
              <a:t>1.0 — Earthquakes this small happen below ground. You can't feel them.</a:t>
            </a:r>
          </a:p>
          <a:p>
            <a:endParaRPr lang="en-US" dirty="0"/>
          </a:p>
        </p:txBody>
      </p:sp>
      <p:sp>
        <p:nvSpPr>
          <p:cNvPr id="4" name="Slide Number Placeholder 3"/>
          <p:cNvSpPr>
            <a:spLocks noGrp="1"/>
          </p:cNvSpPr>
          <p:nvPr>
            <p:ph type="sldNum" sz="quarter" idx="10"/>
          </p:nvPr>
        </p:nvSpPr>
        <p:spPr/>
        <p:txBody>
          <a:bodyPr/>
          <a:lstStyle/>
          <a:p>
            <a:fld id="{3121D59E-5F58-40BE-9088-36146A6BA9F3}" type="slidenum">
              <a:rPr lang="en-US" smtClean="0"/>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121D59E-5F58-40BE-9088-36146A6BA9F3}" type="slidenum">
              <a:rPr lang="en-US" smtClean="0"/>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121D59E-5F58-40BE-9088-36146A6BA9F3}" type="slidenum">
              <a:rPr lang="en-US" smtClean="0"/>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170" name="Rectangle 2"/>
          <p:cNvSpPr>
            <a:spLocks noChangeArrowheads="1"/>
          </p:cNvSpPr>
          <p:nvPr/>
        </p:nvSpPr>
        <p:spPr bwMode="auto">
          <a:xfrm>
            <a:off x="381000" y="990600"/>
            <a:ext cx="76200" cy="5105400"/>
          </a:xfrm>
          <a:prstGeom prst="rect">
            <a:avLst/>
          </a:prstGeom>
          <a:solidFill>
            <a:schemeClr val="bg2"/>
          </a:solidFill>
          <a:ln w="12700">
            <a:noFill/>
            <a:miter lim="800000"/>
            <a:headEnd/>
            <a:tailEnd/>
          </a:ln>
          <a:effectLst/>
        </p:spPr>
        <p:txBody>
          <a:bodyPr wrap="none" anchor="ctr"/>
          <a:lstStyle/>
          <a:p>
            <a:pPr algn="ctr" eaLnBrk="1" hangingPunct="1"/>
            <a:endParaRPr lang="en-US" sz="2400"/>
          </a:p>
        </p:txBody>
      </p:sp>
      <p:sp>
        <p:nvSpPr>
          <p:cNvPr id="7171" name="Rectangle 3"/>
          <p:cNvSpPr>
            <a:spLocks noGrp="1" noChangeArrowheads="1"/>
          </p:cNvSpPr>
          <p:nvPr>
            <p:ph type="ctrTitle"/>
          </p:nvPr>
        </p:nvSpPr>
        <p:spPr>
          <a:xfrm>
            <a:off x="762000" y="1371600"/>
            <a:ext cx="7696200" cy="2057400"/>
          </a:xfrm>
        </p:spPr>
        <p:txBody>
          <a:bodyPr/>
          <a:lstStyle>
            <a:lvl1pPr>
              <a:defRPr sz="5400"/>
            </a:lvl1pPr>
          </a:lstStyle>
          <a:p>
            <a:r>
              <a:rPr lang="en-US"/>
              <a:t>Click to edit Master title style</a:t>
            </a:r>
          </a:p>
        </p:txBody>
      </p:sp>
      <p:sp>
        <p:nvSpPr>
          <p:cNvPr id="7172" name="Rectangle 4"/>
          <p:cNvSpPr>
            <a:spLocks noGrp="1" noChangeArrowheads="1"/>
          </p:cNvSpPr>
          <p:nvPr>
            <p:ph type="subTitle" idx="1"/>
          </p:nvPr>
        </p:nvSpPr>
        <p:spPr>
          <a:xfrm>
            <a:off x="762000" y="3765550"/>
            <a:ext cx="7696200" cy="2057400"/>
          </a:xfrm>
        </p:spPr>
        <p:txBody>
          <a:bodyPr/>
          <a:lstStyle>
            <a:lvl1pPr marL="0" indent="0">
              <a:buFont typeface="Wingdings" pitchFamily="2" charset="2"/>
              <a:buNone/>
              <a:defRPr sz="2800">
                <a:latin typeface="Arial" charset="0"/>
              </a:defRPr>
            </a:lvl1pPr>
          </a:lstStyle>
          <a:p>
            <a:r>
              <a:rPr lang="en-US"/>
              <a:t>Click to edit Master subtitle style</a:t>
            </a:r>
          </a:p>
        </p:txBody>
      </p:sp>
      <p:sp>
        <p:nvSpPr>
          <p:cNvPr id="7173" name="Rectangle 5"/>
          <p:cNvSpPr>
            <a:spLocks noGrp="1" noChangeArrowheads="1"/>
          </p:cNvSpPr>
          <p:nvPr>
            <p:ph type="dt" sz="half" idx="2"/>
          </p:nvPr>
        </p:nvSpPr>
        <p:spPr>
          <a:xfrm>
            <a:off x="457200" y="6248400"/>
            <a:ext cx="2133600" cy="457200"/>
          </a:xfrm>
        </p:spPr>
        <p:txBody>
          <a:bodyPr/>
          <a:lstStyle>
            <a:lvl1pPr>
              <a:defRPr/>
            </a:lvl1pPr>
          </a:lstStyle>
          <a:p>
            <a:endParaRPr lang="en-US"/>
          </a:p>
        </p:txBody>
      </p:sp>
      <p:sp>
        <p:nvSpPr>
          <p:cNvPr id="7174" name="Rectangle 6"/>
          <p:cNvSpPr>
            <a:spLocks noGrp="1" noChangeArrowheads="1"/>
          </p:cNvSpPr>
          <p:nvPr>
            <p:ph type="ftr" sz="quarter" idx="3"/>
          </p:nvPr>
        </p:nvSpPr>
        <p:spPr/>
        <p:txBody>
          <a:bodyPr/>
          <a:lstStyle>
            <a:lvl1pPr>
              <a:defRPr/>
            </a:lvl1pPr>
          </a:lstStyle>
          <a:p>
            <a:endParaRPr lang="en-US"/>
          </a:p>
        </p:txBody>
      </p:sp>
      <p:sp>
        <p:nvSpPr>
          <p:cNvPr id="7175" name="Rectangle 7"/>
          <p:cNvSpPr>
            <a:spLocks noGrp="1" noChangeArrowheads="1"/>
          </p:cNvSpPr>
          <p:nvPr>
            <p:ph type="sldNum" sz="quarter" idx="4"/>
          </p:nvPr>
        </p:nvSpPr>
        <p:spPr>
          <a:xfrm>
            <a:off x="6553200" y="6248400"/>
            <a:ext cx="2133600" cy="457200"/>
          </a:xfrm>
        </p:spPr>
        <p:txBody>
          <a:bodyPr/>
          <a:lstStyle>
            <a:lvl1pPr>
              <a:defRPr b="1"/>
            </a:lvl1pPr>
          </a:lstStyle>
          <a:p>
            <a:fld id="{E634FE90-FD07-4320-A90E-3702523C0D3F}" type="slidenum">
              <a:rPr lang="en-US"/>
              <a:pPr/>
              <a:t>‹#›</a:t>
            </a:fld>
            <a:endParaRPr lang="en-US"/>
          </a:p>
        </p:txBody>
      </p:sp>
      <p:grpSp>
        <p:nvGrpSpPr>
          <p:cNvPr id="7176" name="Group 8"/>
          <p:cNvGrpSpPr>
            <a:grpSpLocks/>
          </p:cNvGrpSpPr>
          <p:nvPr/>
        </p:nvGrpSpPr>
        <p:grpSpPr bwMode="auto">
          <a:xfrm>
            <a:off x="381000" y="304800"/>
            <a:ext cx="8391525" cy="5791200"/>
            <a:chOff x="240" y="192"/>
            <a:chExt cx="5286" cy="3648"/>
          </a:xfrm>
        </p:grpSpPr>
        <p:sp>
          <p:nvSpPr>
            <p:cNvPr id="7177" name="Rectangle 9"/>
            <p:cNvSpPr>
              <a:spLocks noChangeArrowheads="1"/>
            </p:cNvSpPr>
            <p:nvPr/>
          </p:nvSpPr>
          <p:spPr bwMode="auto">
            <a:xfrm flipV="1">
              <a:off x="5236" y="192"/>
              <a:ext cx="288" cy="288"/>
            </a:xfrm>
            <a:prstGeom prst="rect">
              <a:avLst/>
            </a:prstGeom>
            <a:solidFill>
              <a:schemeClr val="bg2"/>
            </a:solidFill>
            <a:ln w="12700">
              <a:solidFill>
                <a:schemeClr val="tx1"/>
              </a:solidFill>
              <a:miter lim="800000"/>
              <a:headEnd/>
              <a:tailEnd/>
            </a:ln>
            <a:effectLst/>
          </p:spPr>
          <p:txBody>
            <a:bodyPr rot="10800000" wrap="none" anchor="ctr"/>
            <a:lstStyle/>
            <a:p>
              <a:pPr algn="ctr" eaLnBrk="1" hangingPunct="1"/>
              <a:endParaRPr lang="en-US" sz="2400"/>
            </a:p>
          </p:txBody>
        </p:sp>
        <p:sp>
          <p:nvSpPr>
            <p:cNvPr id="7178" name="Rectangle 10"/>
            <p:cNvSpPr>
              <a:spLocks noChangeArrowheads="1"/>
            </p:cNvSpPr>
            <p:nvPr/>
          </p:nvSpPr>
          <p:spPr bwMode="auto">
            <a:xfrm flipV="1">
              <a:off x="240" y="192"/>
              <a:ext cx="5004" cy="288"/>
            </a:xfrm>
            <a:prstGeom prst="rect">
              <a:avLst/>
            </a:prstGeom>
            <a:solidFill>
              <a:schemeClr val="accent2"/>
            </a:solidFill>
            <a:ln w="12700">
              <a:solidFill>
                <a:schemeClr val="tx1"/>
              </a:solidFill>
              <a:miter lim="800000"/>
              <a:headEnd/>
              <a:tailEnd/>
            </a:ln>
            <a:effectLst/>
          </p:spPr>
          <p:txBody>
            <a:bodyPr wrap="none" anchor="ctr"/>
            <a:lstStyle/>
            <a:p>
              <a:pPr algn="ctr" eaLnBrk="1" hangingPunct="1"/>
              <a:endParaRPr lang="en-US" sz="2400"/>
            </a:p>
          </p:txBody>
        </p:sp>
        <p:sp>
          <p:nvSpPr>
            <p:cNvPr id="7179" name="Rectangle 11"/>
            <p:cNvSpPr>
              <a:spLocks noChangeArrowheads="1"/>
            </p:cNvSpPr>
            <p:nvPr/>
          </p:nvSpPr>
          <p:spPr bwMode="auto">
            <a:xfrm flipV="1">
              <a:off x="240" y="480"/>
              <a:ext cx="5004" cy="144"/>
            </a:xfrm>
            <a:prstGeom prst="rect">
              <a:avLst/>
            </a:prstGeom>
            <a:solidFill>
              <a:schemeClr val="bg2"/>
            </a:solidFill>
            <a:ln w="12700">
              <a:solidFill>
                <a:schemeClr val="tx1"/>
              </a:solidFill>
              <a:miter lim="800000"/>
              <a:headEnd/>
              <a:tailEnd/>
            </a:ln>
            <a:effectLst/>
          </p:spPr>
          <p:txBody>
            <a:bodyPr rot="10800000" wrap="none" anchor="ctr"/>
            <a:lstStyle/>
            <a:p>
              <a:pPr algn="ctr" eaLnBrk="1" hangingPunct="1"/>
              <a:endParaRPr lang="en-US" sz="2400"/>
            </a:p>
          </p:txBody>
        </p:sp>
        <p:sp>
          <p:nvSpPr>
            <p:cNvPr id="7180" name="Rectangle 12"/>
            <p:cNvSpPr>
              <a:spLocks noChangeArrowheads="1"/>
            </p:cNvSpPr>
            <p:nvPr/>
          </p:nvSpPr>
          <p:spPr bwMode="auto">
            <a:xfrm flipV="1">
              <a:off x="5242" y="480"/>
              <a:ext cx="282" cy="144"/>
            </a:xfrm>
            <a:prstGeom prst="rect">
              <a:avLst/>
            </a:prstGeom>
            <a:solidFill>
              <a:schemeClr val="accent2"/>
            </a:solidFill>
            <a:ln w="12700">
              <a:solidFill>
                <a:schemeClr val="tx1"/>
              </a:solidFill>
              <a:miter lim="800000"/>
              <a:headEnd/>
              <a:tailEnd/>
            </a:ln>
            <a:effectLst/>
          </p:spPr>
          <p:txBody>
            <a:bodyPr wrap="none" anchor="ctr"/>
            <a:lstStyle/>
            <a:p>
              <a:pPr algn="ctr" eaLnBrk="1" hangingPunct="1"/>
              <a:endParaRPr lang="en-US" sz="2400"/>
            </a:p>
          </p:txBody>
        </p:sp>
        <p:sp>
          <p:nvSpPr>
            <p:cNvPr id="7181" name="Line 13"/>
            <p:cNvSpPr>
              <a:spLocks noChangeShapeType="1"/>
            </p:cNvSpPr>
            <p:nvPr/>
          </p:nvSpPr>
          <p:spPr bwMode="auto">
            <a:xfrm flipH="1">
              <a:off x="480" y="2256"/>
              <a:ext cx="4848" cy="0"/>
            </a:xfrm>
            <a:prstGeom prst="line">
              <a:avLst/>
            </a:prstGeom>
            <a:noFill/>
            <a:ln w="12700">
              <a:solidFill>
                <a:schemeClr val="tx1"/>
              </a:solidFill>
              <a:round/>
              <a:headEnd/>
              <a:tailEnd/>
            </a:ln>
            <a:effectLst/>
          </p:spPr>
          <p:txBody>
            <a:bodyPr/>
            <a:lstStyle/>
            <a:p>
              <a:endParaRPr lang="en-US"/>
            </a:p>
          </p:txBody>
        </p:sp>
        <p:sp>
          <p:nvSpPr>
            <p:cNvPr id="7182" name="Rectangle 14"/>
            <p:cNvSpPr>
              <a:spLocks noChangeArrowheads="1"/>
            </p:cNvSpPr>
            <p:nvPr/>
          </p:nvSpPr>
          <p:spPr bwMode="auto">
            <a:xfrm>
              <a:off x="240" y="192"/>
              <a:ext cx="5286" cy="3648"/>
            </a:xfrm>
            <a:prstGeom prst="rect">
              <a:avLst/>
            </a:prstGeom>
            <a:noFill/>
            <a:ln w="12700">
              <a:solidFill>
                <a:schemeClr val="tx1"/>
              </a:solidFill>
              <a:miter lim="800000"/>
              <a:headEnd/>
              <a:tailEnd/>
            </a:ln>
            <a:effectLst/>
          </p:spPr>
          <p:txBody>
            <a:bodyPr wrap="none" anchor="ctr"/>
            <a:lstStyle/>
            <a:p>
              <a:pPr algn="ctr" eaLnBrk="1" hangingPunct="1"/>
              <a:endParaRPr lang="en-US" sz="2400"/>
            </a:p>
          </p:txBody>
        </p:sp>
      </p:gr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35E3E28-685F-4879-8AD9-5C191DCD0F44}"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50DE4B4-BB33-44B0-A055-BCB48A3E79FC}"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86AB3FC-6288-4A59-89EF-A811D7FE5EA7}"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57F1020-39F6-4FE4-98DC-B1FFD3B1ED2A}"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3856AF23-99AE-4469-BD8E-332D50203D8D}"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A8CD67A2-5DF8-4AB9-A79A-39E2141D465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91D447D-F7CB-4040-B7C5-941245F29FE6}"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F07B417-01AA-4E5F-A1BF-5FEA2DB76D82}"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42D8D3F-093D-4838-A6A9-BDD8DD8DF0DD}"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84076D9-CF07-483A-9FC0-EF59F120ECAC}"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8400"/>
            <a:ext cx="16764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781800" y="6248400"/>
            <a:ext cx="1905000" cy="457200"/>
          </a:xfrm>
        </p:spPr>
        <p:txBody>
          <a:bodyPr/>
          <a:lstStyle>
            <a:lvl1pPr>
              <a:defRPr/>
            </a:lvl1pPr>
          </a:lstStyle>
          <a:p>
            <a:fld id="{D91D1E2F-FF20-40A4-B808-F60B41DB914F}"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533400"/>
            <a:ext cx="8229600"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6147" name="Rectangle 3"/>
          <p:cNvSpPr>
            <a:spLocks noGrp="1" noChangeArrowheads="1"/>
          </p:cNvSpPr>
          <p:nvPr>
            <p:ph type="body" idx="1"/>
          </p:nvPr>
        </p:nvSpPr>
        <p:spPr bwMode="auto">
          <a:xfrm>
            <a:off x="457200" y="1828800"/>
            <a:ext cx="8229600" cy="43021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48" name="Rectangle 4"/>
          <p:cNvSpPr>
            <a:spLocks noGrp="1" noChangeArrowheads="1"/>
          </p:cNvSpPr>
          <p:nvPr>
            <p:ph type="dt" sz="half" idx="2"/>
          </p:nvPr>
        </p:nvSpPr>
        <p:spPr bwMode="auto">
          <a:xfrm>
            <a:off x="457200" y="6248400"/>
            <a:ext cx="1676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endParaRPr lang="en-US"/>
          </a:p>
        </p:txBody>
      </p:sp>
      <p:sp>
        <p:nvSpPr>
          <p:cNvPr id="61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endParaRPr lang="en-US"/>
          </a:p>
        </p:txBody>
      </p:sp>
      <p:sp>
        <p:nvSpPr>
          <p:cNvPr id="6150" name="Rectangle 6"/>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fld id="{9120EBF8-F245-447E-908C-7925F23B100B}" type="slidenum">
              <a:rPr lang="en-US"/>
              <a:pPr/>
              <a:t>‹#›</a:t>
            </a:fld>
            <a:endParaRPr lang="en-US"/>
          </a:p>
        </p:txBody>
      </p:sp>
      <p:grpSp>
        <p:nvGrpSpPr>
          <p:cNvPr id="6151" name="Group 7"/>
          <p:cNvGrpSpPr>
            <a:grpSpLocks/>
          </p:cNvGrpSpPr>
          <p:nvPr/>
        </p:nvGrpSpPr>
        <p:grpSpPr bwMode="auto">
          <a:xfrm>
            <a:off x="279400" y="152400"/>
            <a:ext cx="8686800" cy="1600200"/>
            <a:chOff x="176" y="96"/>
            <a:chExt cx="5472" cy="1008"/>
          </a:xfrm>
        </p:grpSpPr>
        <p:sp>
          <p:nvSpPr>
            <p:cNvPr id="6152" name="Line 8"/>
            <p:cNvSpPr>
              <a:spLocks noChangeShapeType="1"/>
            </p:cNvSpPr>
            <p:nvPr/>
          </p:nvSpPr>
          <p:spPr bwMode="auto">
            <a:xfrm flipH="1">
              <a:off x="288" y="1104"/>
              <a:ext cx="5232" cy="0"/>
            </a:xfrm>
            <a:prstGeom prst="line">
              <a:avLst/>
            </a:prstGeom>
            <a:noFill/>
            <a:ln w="12700">
              <a:solidFill>
                <a:schemeClr val="tx1"/>
              </a:solidFill>
              <a:round/>
              <a:headEnd/>
              <a:tailEnd/>
            </a:ln>
            <a:effectLst/>
          </p:spPr>
          <p:txBody>
            <a:bodyPr/>
            <a:lstStyle/>
            <a:p>
              <a:endParaRPr lang="en-US"/>
            </a:p>
          </p:txBody>
        </p:sp>
        <p:sp>
          <p:nvSpPr>
            <p:cNvPr id="6153" name="Rectangle 9"/>
            <p:cNvSpPr>
              <a:spLocks noChangeArrowheads="1"/>
            </p:cNvSpPr>
            <p:nvPr/>
          </p:nvSpPr>
          <p:spPr bwMode="auto">
            <a:xfrm>
              <a:off x="5504" y="96"/>
              <a:ext cx="144" cy="144"/>
            </a:xfrm>
            <a:prstGeom prst="rect">
              <a:avLst/>
            </a:prstGeom>
            <a:solidFill>
              <a:schemeClr val="bg2"/>
            </a:solidFill>
            <a:ln w="12700">
              <a:solidFill>
                <a:schemeClr val="tx1"/>
              </a:solidFill>
              <a:miter lim="800000"/>
              <a:headEnd/>
              <a:tailEnd/>
            </a:ln>
            <a:effectLst/>
          </p:spPr>
          <p:txBody>
            <a:bodyPr wrap="none" anchor="ctr"/>
            <a:lstStyle/>
            <a:p>
              <a:pPr algn="ctr" eaLnBrk="1" hangingPunct="1"/>
              <a:endParaRPr lang="en-US" sz="2400"/>
            </a:p>
          </p:txBody>
        </p:sp>
        <p:sp>
          <p:nvSpPr>
            <p:cNvPr id="6154" name="Rectangle 10"/>
            <p:cNvSpPr>
              <a:spLocks noChangeArrowheads="1"/>
            </p:cNvSpPr>
            <p:nvPr/>
          </p:nvSpPr>
          <p:spPr bwMode="auto">
            <a:xfrm>
              <a:off x="176" y="96"/>
              <a:ext cx="5326" cy="144"/>
            </a:xfrm>
            <a:prstGeom prst="rect">
              <a:avLst/>
            </a:prstGeom>
            <a:solidFill>
              <a:schemeClr val="accent2"/>
            </a:solidFill>
            <a:ln w="12700">
              <a:solidFill>
                <a:schemeClr val="tx1"/>
              </a:solidFill>
              <a:miter lim="800000"/>
              <a:headEnd/>
              <a:tailEnd/>
            </a:ln>
            <a:effectLst/>
          </p:spPr>
          <p:txBody>
            <a:bodyPr wrap="none" anchor="ctr"/>
            <a:lstStyle/>
            <a:p>
              <a:pPr algn="ctr" eaLnBrk="1" hangingPunct="1"/>
              <a:endParaRPr lang="en-US" sz="2400"/>
            </a:p>
          </p:txBody>
        </p:sp>
        <p:sp>
          <p:nvSpPr>
            <p:cNvPr id="6155" name="Rectangle 11"/>
            <p:cNvSpPr>
              <a:spLocks noChangeArrowheads="1"/>
            </p:cNvSpPr>
            <p:nvPr/>
          </p:nvSpPr>
          <p:spPr bwMode="auto">
            <a:xfrm>
              <a:off x="176" y="240"/>
              <a:ext cx="5326" cy="88"/>
            </a:xfrm>
            <a:prstGeom prst="rect">
              <a:avLst/>
            </a:prstGeom>
            <a:solidFill>
              <a:schemeClr val="bg2"/>
            </a:solidFill>
            <a:ln w="12700">
              <a:solidFill>
                <a:schemeClr val="tx1"/>
              </a:solidFill>
              <a:miter lim="800000"/>
              <a:headEnd/>
              <a:tailEnd/>
            </a:ln>
            <a:effectLst/>
          </p:spPr>
          <p:txBody>
            <a:bodyPr wrap="none" anchor="ctr"/>
            <a:lstStyle/>
            <a:p>
              <a:pPr algn="ctr" eaLnBrk="1" hangingPunct="1"/>
              <a:endParaRPr lang="en-US" sz="2400"/>
            </a:p>
          </p:txBody>
        </p:sp>
        <p:sp>
          <p:nvSpPr>
            <p:cNvPr id="6156" name="Rectangle 12"/>
            <p:cNvSpPr>
              <a:spLocks noChangeArrowheads="1"/>
            </p:cNvSpPr>
            <p:nvPr/>
          </p:nvSpPr>
          <p:spPr bwMode="auto">
            <a:xfrm>
              <a:off x="5504" y="241"/>
              <a:ext cx="144" cy="86"/>
            </a:xfrm>
            <a:prstGeom prst="rect">
              <a:avLst/>
            </a:prstGeom>
            <a:solidFill>
              <a:schemeClr val="accent2"/>
            </a:solidFill>
            <a:ln w="12700">
              <a:solidFill>
                <a:schemeClr val="tx1"/>
              </a:solidFill>
              <a:miter lim="800000"/>
              <a:headEnd/>
              <a:tailEnd/>
            </a:ln>
            <a:effectLst/>
          </p:spPr>
          <p:txBody>
            <a:bodyPr wrap="none" anchor="ctr"/>
            <a:lstStyle/>
            <a:p>
              <a:pPr algn="ctr" eaLnBrk="1" hangingPunct="1"/>
              <a:endParaRPr lang="en-US" sz="2400"/>
            </a:p>
          </p:txBody>
        </p:sp>
      </p:gr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Lst>
  <p:timing>
    <p:tnLst>
      <p:par>
        <p:cTn id="1" dur="indefinite" restart="never" nodeType="tmRoot"/>
      </p:par>
    </p:tnLst>
  </p:timing>
  <p:txStyles>
    <p:titleStyle>
      <a:lvl1pPr algn="l" rtl="0" fontAlgn="base">
        <a:spcBef>
          <a:spcPct val="0"/>
        </a:spcBef>
        <a:spcAft>
          <a:spcPct val="0"/>
        </a:spcAft>
        <a:defRPr sz="4400" b="1">
          <a:solidFill>
            <a:schemeClr val="tx2"/>
          </a:solidFill>
          <a:latin typeface="+mj-lt"/>
          <a:ea typeface="+mj-ea"/>
          <a:cs typeface="+mj-cs"/>
        </a:defRPr>
      </a:lvl1pPr>
      <a:lvl2pPr algn="l" rtl="0" fontAlgn="base">
        <a:spcBef>
          <a:spcPct val="0"/>
        </a:spcBef>
        <a:spcAft>
          <a:spcPct val="0"/>
        </a:spcAft>
        <a:defRPr sz="4400" b="1">
          <a:solidFill>
            <a:schemeClr val="tx2"/>
          </a:solidFill>
          <a:latin typeface="Times New Roman" pitchFamily="18" charset="0"/>
        </a:defRPr>
      </a:lvl2pPr>
      <a:lvl3pPr algn="l" rtl="0" fontAlgn="base">
        <a:spcBef>
          <a:spcPct val="0"/>
        </a:spcBef>
        <a:spcAft>
          <a:spcPct val="0"/>
        </a:spcAft>
        <a:defRPr sz="4400" b="1">
          <a:solidFill>
            <a:schemeClr val="tx2"/>
          </a:solidFill>
          <a:latin typeface="Times New Roman" pitchFamily="18" charset="0"/>
        </a:defRPr>
      </a:lvl3pPr>
      <a:lvl4pPr algn="l" rtl="0" fontAlgn="base">
        <a:spcBef>
          <a:spcPct val="0"/>
        </a:spcBef>
        <a:spcAft>
          <a:spcPct val="0"/>
        </a:spcAft>
        <a:defRPr sz="4400" b="1">
          <a:solidFill>
            <a:schemeClr val="tx2"/>
          </a:solidFill>
          <a:latin typeface="Times New Roman" pitchFamily="18" charset="0"/>
        </a:defRPr>
      </a:lvl4pPr>
      <a:lvl5pPr algn="l" rtl="0" fontAlgn="base">
        <a:spcBef>
          <a:spcPct val="0"/>
        </a:spcBef>
        <a:spcAft>
          <a:spcPct val="0"/>
        </a:spcAft>
        <a:defRPr sz="4400" b="1">
          <a:solidFill>
            <a:schemeClr val="tx2"/>
          </a:solidFill>
          <a:latin typeface="Times New Roman" pitchFamily="18" charset="0"/>
        </a:defRPr>
      </a:lvl5pPr>
      <a:lvl6pPr marL="457200" algn="l" rtl="0" fontAlgn="base">
        <a:spcBef>
          <a:spcPct val="0"/>
        </a:spcBef>
        <a:spcAft>
          <a:spcPct val="0"/>
        </a:spcAft>
        <a:defRPr sz="4400" b="1">
          <a:solidFill>
            <a:schemeClr val="tx2"/>
          </a:solidFill>
          <a:latin typeface="Times New Roman" pitchFamily="18" charset="0"/>
        </a:defRPr>
      </a:lvl6pPr>
      <a:lvl7pPr marL="914400" algn="l" rtl="0" fontAlgn="base">
        <a:spcBef>
          <a:spcPct val="0"/>
        </a:spcBef>
        <a:spcAft>
          <a:spcPct val="0"/>
        </a:spcAft>
        <a:defRPr sz="4400" b="1">
          <a:solidFill>
            <a:schemeClr val="tx2"/>
          </a:solidFill>
          <a:latin typeface="Times New Roman" pitchFamily="18" charset="0"/>
        </a:defRPr>
      </a:lvl7pPr>
      <a:lvl8pPr marL="1371600" algn="l" rtl="0" fontAlgn="base">
        <a:spcBef>
          <a:spcPct val="0"/>
        </a:spcBef>
        <a:spcAft>
          <a:spcPct val="0"/>
        </a:spcAft>
        <a:defRPr sz="4400" b="1">
          <a:solidFill>
            <a:schemeClr val="tx2"/>
          </a:solidFill>
          <a:latin typeface="Times New Roman" pitchFamily="18" charset="0"/>
        </a:defRPr>
      </a:lvl8pPr>
      <a:lvl9pPr marL="1828800" algn="l" rtl="0" fontAlgn="base">
        <a:spcBef>
          <a:spcPct val="0"/>
        </a:spcBef>
        <a:spcAft>
          <a:spcPct val="0"/>
        </a:spcAft>
        <a:defRPr sz="4400" b="1">
          <a:solidFill>
            <a:schemeClr val="tx2"/>
          </a:solidFill>
          <a:latin typeface="Times New Roman" pitchFamily="18" charset="0"/>
        </a:defRPr>
      </a:lvl9pPr>
    </p:titleStyle>
    <p:bodyStyle>
      <a:lvl1pPr marL="469900" indent="-469900" algn="l" rtl="0" fontAlgn="base">
        <a:spcBef>
          <a:spcPct val="20000"/>
        </a:spcBef>
        <a:spcAft>
          <a:spcPct val="0"/>
        </a:spcAft>
        <a:buClr>
          <a:schemeClr val="bg2"/>
        </a:buClr>
        <a:buSzPct val="70000"/>
        <a:buFont typeface="Wingdings" pitchFamily="2" charset="2"/>
        <a:buChar char="o"/>
        <a:defRPr sz="3200">
          <a:solidFill>
            <a:schemeClr val="tx1"/>
          </a:solidFill>
          <a:latin typeface="+mn-lt"/>
          <a:ea typeface="+mn-ea"/>
          <a:cs typeface="+mn-cs"/>
        </a:defRPr>
      </a:lvl1pPr>
      <a:lvl2pPr marL="908050" indent="-436563" algn="l" rtl="0" fontAlgn="base">
        <a:spcBef>
          <a:spcPct val="20000"/>
        </a:spcBef>
        <a:spcAft>
          <a:spcPct val="0"/>
        </a:spcAft>
        <a:buClr>
          <a:schemeClr val="accent2"/>
        </a:buClr>
        <a:buSzPct val="75000"/>
        <a:buFont typeface="Wingdings" pitchFamily="2" charset="2"/>
        <a:buChar char="n"/>
        <a:defRPr sz="2800">
          <a:solidFill>
            <a:schemeClr val="tx1"/>
          </a:solidFill>
          <a:latin typeface="+mn-lt"/>
        </a:defRPr>
      </a:lvl2pPr>
      <a:lvl3pPr marL="1377950" indent="-468313" algn="l" rtl="0" fontAlgn="base">
        <a:spcBef>
          <a:spcPct val="20000"/>
        </a:spcBef>
        <a:spcAft>
          <a:spcPct val="0"/>
        </a:spcAft>
        <a:buClr>
          <a:schemeClr val="bg2"/>
        </a:buClr>
        <a:buSzPct val="65000"/>
        <a:buFont typeface="Wingdings" pitchFamily="2" charset="2"/>
        <a:buChar char="o"/>
        <a:defRPr sz="2400">
          <a:solidFill>
            <a:schemeClr val="tx1"/>
          </a:solidFill>
          <a:latin typeface="+mn-lt"/>
        </a:defRPr>
      </a:lvl3pPr>
      <a:lvl4pPr marL="1827213" indent="-438150" algn="l" rtl="0" fontAlgn="base">
        <a:spcBef>
          <a:spcPct val="20000"/>
        </a:spcBef>
        <a:spcAft>
          <a:spcPct val="0"/>
        </a:spcAft>
        <a:buClr>
          <a:schemeClr val="accent2"/>
        </a:buClr>
        <a:buSzPct val="75000"/>
        <a:buFont typeface="Wingdings" pitchFamily="2" charset="2"/>
        <a:buChar char="n"/>
        <a:defRPr sz="2000">
          <a:solidFill>
            <a:schemeClr val="tx1"/>
          </a:solidFill>
          <a:latin typeface="+mn-lt"/>
        </a:defRPr>
      </a:lvl4pPr>
      <a:lvl5pPr marL="22971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pbs.org/wnet/savageearth/animations/tsunami"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p:txBody>
          <a:bodyPr/>
          <a:lstStyle/>
          <a:p>
            <a:r>
              <a:rPr lang="en-US"/>
              <a:t>Disclaimer</a:t>
            </a:r>
          </a:p>
        </p:txBody>
      </p:sp>
      <p:sp>
        <p:nvSpPr>
          <p:cNvPr id="10243" name="Rectangle 3"/>
          <p:cNvSpPr>
            <a:spLocks noGrp="1" noChangeArrowheads="1"/>
          </p:cNvSpPr>
          <p:nvPr>
            <p:ph type="subTitle" idx="1"/>
          </p:nvPr>
        </p:nvSpPr>
        <p:spPr/>
        <p:txBody>
          <a:bodyPr/>
          <a:lstStyle/>
          <a:p>
            <a:r>
              <a:rPr lang="en-US"/>
              <a:t>This presentation may contain copyrighted material.</a:t>
            </a:r>
          </a:p>
          <a:p>
            <a:r>
              <a:rPr lang="en-US"/>
              <a:t>PLEASE DO NOT DISTRIBUTE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algn="r"/>
            <a:r>
              <a:rPr lang="en-US" sz="4800" dirty="0" smtClean="0"/>
              <a:t>Plate Tectonics, Volcanoes, Earthquakes and Tsunamis</a:t>
            </a:r>
            <a:endParaRPr lang="en-US" sz="4800" dirty="0"/>
          </a:p>
        </p:txBody>
      </p:sp>
      <p:sp>
        <p:nvSpPr>
          <p:cNvPr id="2051" name="Rectangle 3"/>
          <p:cNvSpPr>
            <a:spLocks noGrp="1" noChangeArrowheads="1"/>
          </p:cNvSpPr>
          <p:nvPr>
            <p:ph type="subTitle" idx="1"/>
          </p:nvPr>
        </p:nvSpPr>
        <p:spPr/>
        <p:txBody>
          <a:bodyPr/>
          <a:lstStyle/>
          <a:p>
            <a:r>
              <a:rPr lang="en-US"/>
              <a:t>Dayna Lee Martínez</a:t>
            </a:r>
          </a:p>
          <a:p>
            <a:r>
              <a:rPr lang="en-US"/>
              <a:t>STARS</a:t>
            </a:r>
          </a:p>
          <a:p>
            <a:r>
              <a:rPr lang="en-US"/>
              <a:t>University of South Florida</a:t>
            </a:r>
          </a:p>
          <a:p>
            <a:r>
              <a:rPr lang="en-US"/>
              <a:t>Maniscalco Elemmentary </a:t>
            </a:r>
          </a:p>
        </p:txBody>
      </p:sp>
      <p:pic>
        <p:nvPicPr>
          <p:cNvPr id="2056" name="Picture 8" descr="MCTR00727_0000[1]"/>
          <p:cNvPicPr>
            <a:picLocks noChangeAspect="1" noChangeArrowheads="1"/>
          </p:cNvPicPr>
          <p:nvPr/>
        </p:nvPicPr>
        <p:blipFill>
          <a:blip r:embed="rId3" cstate="print"/>
          <a:srcRect/>
          <a:stretch>
            <a:fillRect/>
          </a:stretch>
        </p:blipFill>
        <p:spPr bwMode="auto">
          <a:xfrm>
            <a:off x="6096000" y="3733800"/>
            <a:ext cx="2286000" cy="2225675"/>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t>Earth’s Layers</a:t>
            </a:r>
          </a:p>
        </p:txBody>
      </p:sp>
      <p:sp>
        <p:nvSpPr>
          <p:cNvPr id="8195" name="AutoShape 3"/>
          <p:cNvSpPr>
            <a:spLocks noChangeAspect="1" noChangeArrowheads="1"/>
          </p:cNvSpPr>
          <p:nvPr>
            <p:ph type="body" idx="1"/>
          </p:nvPr>
        </p:nvSpPr>
        <p:spPr>
          <a:xfrm>
            <a:off x="4953000" y="1828800"/>
            <a:ext cx="3733800" cy="4800600"/>
          </a:xfrm>
        </p:spPr>
        <p:txBody>
          <a:bodyPr/>
          <a:lstStyle/>
          <a:p>
            <a:pPr>
              <a:lnSpc>
                <a:spcPct val="90000"/>
              </a:lnSpc>
            </a:pPr>
            <a:r>
              <a:rPr lang="en-US" sz="2400"/>
              <a:t>Inner core</a:t>
            </a:r>
          </a:p>
          <a:p>
            <a:pPr lvl="1">
              <a:lnSpc>
                <a:spcPct val="90000"/>
              </a:lnSpc>
            </a:pPr>
            <a:r>
              <a:rPr lang="en-US" sz="2000"/>
              <a:t>Iron and nickel</a:t>
            </a:r>
          </a:p>
          <a:p>
            <a:pPr lvl="1">
              <a:lnSpc>
                <a:spcPct val="90000"/>
              </a:lnSpc>
            </a:pPr>
            <a:r>
              <a:rPr lang="en-US" sz="2000"/>
              <a:t>Hot but the great pressure at the center of the earth keeps the inner core solid</a:t>
            </a:r>
          </a:p>
          <a:p>
            <a:pPr>
              <a:lnSpc>
                <a:spcPct val="90000"/>
              </a:lnSpc>
            </a:pPr>
            <a:r>
              <a:rPr lang="en-US" sz="2400"/>
              <a:t>Outer core</a:t>
            </a:r>
          </a:p>
          <a:p>
            <a:pPr lvl="1">
              <a:lnSpc>
                <a:spcPct val="90000"/>
              </a:lnSpc>
            </a:pPr>
            <a:r>
              <a:rPr lang="en-US" sz="2000"/>
              <a:t>Liquid iron</a:t>
            </a:r>
          </a:p>
          <a:p>
            <a:pPr>
              <a:lnSpc>
                <a:spcPct val="90000"/>
              </a:lnSpc>
            </a:pPr>
            <a:r>
              <a:rPr lang="en-US" sz="2400"/>
              <a:t>Mantle</a:t>
            </a:r>
          </a:p>
          <a:p>
            <a:pPr lvl="1">
              <a:lnSpc>
                <a:spcPct val="90000"/>
              </a:lnSpc>
            </a:pPr>
            <a:r>
              <a:rPr lang="en-US" sz="2000"/>
              <a:t>Upper mantle</a:t>
            </a:r>
          </a:p>
          <a:p>
            <a:pPr lvl="1">
              <a:lnSpc>
                <a:spcPct val="90000"/>
              </a:lnSpc>
            </a:pPr>
            <a:r>
              <a:rPr lang="en-US" sz="2000"/>
              <a:t>Lower mantle</a:t>
            </a:r>
          </a:p>
          <a:p>
            <a:pPr lvl="1">
              <a:lnSpc>
                <a:spcPct val="90000"/>
              </a:lnSpc>
            </a:pPr>
            <a:r>
              <a:rPr lang="en-US" sz="2000"/>
              <a:t>Mostly solid rock but some may be liquid</a:t>
            </a:r>
          </a:p>
          <a:p>
            <a:pPr>
              <a:lnSpc>
                <a:spcPct val="90000"/>
              </a:lnSpc>
            </a:pPr>
            <a:r>
              <a:rPr lang="en-US" sz="2400"/>
              <a:t>Crust</a:t>
            </a:r>
          </a:p>
          <a:p>
            <a:pPr lvl="1">
              <a:lnSpc>
                <a:spcPct val="90000"/>
              </a:lnSpc>
            </a:pPr>
            <a:r>
              <a:rPr lang="en-US" sz="2000"/>
              <a:t>Surface layer of the Earth</a:t>
            </a:r>
          </a:p>
        </p:txBody>
      </p:sp>
      <p:pic>
        <p:nvPicPr>
          <p:cNvPr id="8196" name="Picture 4"/>
          <p:cNvPicPr>
            <a:picLocks noChangeAspect="1" noChangeArrowheads="1"/>
          </p:cNvPicPr>
          <p:nvPr/>
        </p:nvPicPr>
        <p:blipFill>
          <a:blip r:embed="rId3" cstate="print"/>
          <a:srcRect/>
          <a:stretch>
            <a:fillRect/>
          </a:stretch>
        </p:blipFill>
        <p:spPr bwMode="auto">
          <a:xfrm>
            <a:off x="304800" y="1905000"/>
            <a:ext cx="4495800" cy="44958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blinds(horizontal)">
                                      <p:cBhvr>
                                        <p:cTn id="7" dur="500"/>
                                        <p:tgtEl>
                                          <p:spTgt spid="8195">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195">
                                            <p:txEl>
                                              <p:pRg st="1" end="1"/>
                                            </p:txEl>
                                          </p:spTgt>
                                        </p:tgtEl>
                                        <p:attrNameLst>
                                          <p:attrName>style.visibility</p:attrName>
                                        </p:attrNameLst>
                                      </p:cBhvr>
                                      <p:to>
                                        <p:strVal val="visible"/>
                                      </p:to>
                                    </p:set>
                                    <p:animEffect transition="in" filter="blinds(horizontal)">
                                      <p:cBhvr>
                                        <p:cTn id="10" dur="500"/>
                                        <p:tgtEl>
                                          <p:spTgt spid="8195">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8195">
                                            <p:txEl>
                                              <p:pRg st="2" end="2"/>
                                            </p:txEl>
                                          </p:spTgt>
                                        </p:tgtEl>
                                        <p:attrNameLst>
                                          <p:attrName>style.visibility</p:attrName>
                                        </p:attrNameLst>
                                      </p:cBhvr>
                                      <p:to>
                                        <p:strVal val="visible"/>
                                      </p:to>
                                    </p:set>
                                    <p:animEffect transition="in" filter="blinds(horizontal)">
                                      <p:cBhvr>
                                        <p:cTn id="13" dur="500"/>
                                        <p:tgtEl>
                                          <p:spTgt spid="819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8195">
                                            <p:txEl>
                                              <p:pRg st="3" end="3"/>
                                            </p:txEl>
                                          </p:spTgt>
                                        </p:tgtEl>
                                        <p:attrNameLst>
                                          <p:attrName>style.visibility</p:attrName>
                                        </p:attrNameLst>
                                      </p:cBhvr>
                                      <p:to>
                                        <p:strVal val="visible"/>
                                      </p:to>
                                    </p:set>
                                    <p:animEffect transition="in" filter="blinds(horizontal)">
                                      <p:cBhvr>
                                        <p:cTn id="18" dur="500"/>
                                        <p:tgtEl>
                                          <p:spTgt spid="8195">
                                            <p:txEl>
                                              <p:pRg st="3" end="3"/>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8195">
                                            <p:txEl>
                                              <p:pRg st="4" end="4"/>
                                            </p:txEl>
                                          </p:spTgt>
                                        </p:tgtEl>
                                        <p:attrNameLst>
                                          <p:attrName>style.visibility</p:attrName>
                                        </p:attrNameLst>
                                      </p:cBhvr>
                                      <p:to>
                                        <p:strVal val="visible"/>
                                      </p:to>
                                    </p:set>
                                    <p:animEffect transition="in" filter="blinds(horizontal)">
                                      <p:cBhvr>
                                        <p:cTn id="21" dur="500"/>
                                        <p:tgtEl>
                                          <p:spTgt spid="8195">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8195">
                                            <p:txEl>
                                              <p:pRg st="5" end="5"/>
                                            </p:txEl>
                                          </p:spTgt>
                                        </p:tgtEl>
                                        <p:attrNameLst>
                                          <p:attrName>style.visibility</p:attrName>
                                        </p:attrNameLst>
                                      </p:cBhvr>
                                      <p:to>
                                        <p:strVal val="visible"/>
                                      </p:to>
                                    </p:set>
                                    <p:animEffect transition="in" filter="blinds(horizontal)">
                                      <p:cBhvr>
                                        <p:cTn id="26" dur="500"/>
                                        <p:tgtEl>
                                          <p:spTgt spid="8195">
                                            <p:txEl>
                                              <p:pRg st="5" end="5"/>
                                            </p:txEl>
                                          </p:spTgt>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8195">
                                            <p:txEl>
                                              <p:pRg st="6" end="6"/>
                                            </p:txEl>
                                          </p:spTgt>
                                        </p:tgtEl>
                                        <p:attrNameLst>
                                          <p:attrName>style.visibility</p:attrName>
                                        </p:attrNameLst>
                                      </p:cBhvr>
                                      <p:to>
                                        <p:strVal val="visible"/>
                                      </p:to>
                                    </p:set>
                                    <p:animEffect transition="in" filter="blinds(horizontal)">
                                      <p:cBhvr>
                                        <p:cTn id="29" dur="500"/>
                                        <p:tgtEl>
                                          <p:spTgt spid="8195">
                                            <p:txEl>
                                              <p:pRg st="6" end="6"/>
                                            </p:txEl>
                                          </p:spTgt>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8195">
                                            <p:txEl>
                                              <p:pRg st="7" end="7"/>
                                            </p:txEl>
                                          </p:spTgt>
                                        </p:tgtEl>
                                        <p:attrNameLst>
                                          <p:attrName>style.visibility</p:attrName>
                                        </p:attrNameLst>
                                      </p:cBhvr>
                                      <p:to>
                                        <p:strVal val="visible"/>
                                      </p:to>
                                    </p:set>
                                    <p:animEffect transition="in" filter="blinds(horizontal)">
                                      <p:cBhvr>
                                        <p:cTn id="32" dur="500"/>
                                        <p:tgtEl>
                                          <p:spTgt spid="8195">
                                            <p:txEl>
                                              <p:pRg st="7" end="7"/>
                                            </p:txEl>
                                          </p:spTgt>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8195">
                                            <p:txEl>
                                              <p:pRg st="8" end="8"/>
                                            </p:txEl>
                                          </p:spTgt>
                                        </p:tgtEl>
                                        <p:attrNameLst>
                                          <p:attrName>style.visibility</p:attrName>
                                        </p:attrNameLst>
                                      </p:cBhvr>
                                      <p:to>
                                        <p:strVal val="visible"/>
                                      </p:to>
                                    </p:set>
                                    <p:animEffect transition="in" filter="blinds(horizontal)">
                                      <p:cBhvr>
                                        <p:cTn id="35" dur="500"/>
                                        <p:tgtEl>
                                          <p:spTgt spid="8195">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8195">
                                            <p:txEl>
                                              <p:pRg st="9" end="9"/>
                                            </p:txEl>
                                          </p:spTgt>
                                        </p:tgtEl>
                                        <p:attrNameLst>
                                          <p:attrName>style.visibility</p:attrName>
                                        </p:attrNameLst>
                                      </p:cBhvr>
                                      <p:to>
                                        <p:strVal val="visible"/>
                                      </p:to>
                                    </p:set>
                                    <p:animEffect transition="in" filter="blinds(horizontal)">
                                      <p:cBhvr>
                                        <p:cTn id="40" dur="500"/>
                                        <p:tgtEl>
                                          <p:spTgt spid="8195">
                                            <p:txEl>
                                              <p:pRg st="9" end="9"/>
                                            </p:txEl>
                                          </p:spTgt>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8195">
                                            <p:txEl>
                                              <p:pRg st="10" end="10"/>
                                            </p:txEl>
                                          </p:spTgt>
                                        </p:tgtEl>
                                        <p:attrNameLst>
                                          <p:attrName>style.visibility</p:attrName>
                                        </p:attrNameLst>
                                      </p:cBhvr>
                                      <p:to>
                                        <p:strVal val="visible"/>
                                      </p:to>
                                    </p:set>
                                    <p:animEffect transition="in" filter="blinds(horizontal)">
                                      <p:cBhvr>
                                        <p:cTn id="43" dur="500"/>
                                        <p:tgtEl>
                                          <p:spTgt spid="819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Plate Tectonics</a:t>
            </a:r>
            <a:endParaRPr lang="en-US" dirty="0"/>
          </a:p>
        </p:txBody>
      </p:sp>
      <p:sp>
        <p:nvSpPr>
          <p:cNvPr id="3" name="Content Placeholder 2"/>
          <p:cNvSpPr>
            <a:spLocks noGrp="1"/>
          </p:cNvSpPr>
          <p:nvPr>
            <p:ph idx="1"/>
          </p:nvPr>
        </p:nvSpPr>
        <p:spPr>
          <a:xfrm>
            <a:off x="304800" y="1828800"/>
            <a:ext cx="4343400" cy="4302125"/>
          </a:xfrm>
        </p:spPr>
        <p:txBody>
          <a:bodyPr/>
          <a:lstStyle/>
          <a:p>
            <a:r>
              <a:rPr lang="en-US" sz="2800" dirty="0" smtClean="0"/>
              <a:t>When you look at a map of the world, it seems as though it was always like that</a:t>
            </a:r>
          </a:p>
          <a:p>
            <a:endParaRPr lang="en-US" sz="800" dirty="0" smtClean="0"/>
          </a:p>
          <a:p>
            <a:r>
              <a:rPr lang="en-US" sz="2800" dirty="0" smtClean="0"/>
              <a:t>But really all of the dry land on Earth moves around like islands about 60 miles thick on top of hot, mushy rock in the mantle  </a:t>
            </a:r>
            <a:endParaRPr lang="en-US" sz="2800" dirty="0"/>
          </a:p>
        </p:txBody>
      </p:sp>
      <p:pic>
        <p:nvPicPr>
          <p:cNvPr id="28674" name="Picture 2" descr="World"/>
          <p:cNvPicPr>
            <a:picLocks noChangeAspect="1" noChangeArrowheads="1"/>
          </p:cNvPicPr>
          <p:nvPr/>
        </p:nvPicPr>
        <p:blipFill>
          <a:blip r:embed="rId3" cstate="print"/>
          <a:srcRect/>
          <a:stretch>
            <a:fillRect/>
          </a:stretch>
        </p:blipFill>
        <p:spPr bwMode="auto">
          <a:xfrm>
            <a:off x="4724400" y="2514600"/>
            <a:ext cx="4246861" cy="29718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Plate Tectonics</a:t>
            </a:r>
            <a:endParaRPr lang="en-US" dirty="0"/>
          </a:p>
        </p:txBody>
      </p:sp>
      <p:sp>
        <p:nvSpPr>
          <p:cNvPr id="3" name="Content Placeholder 2"/>
          <p:cNvSpPr>
            <a:spLocks noGrp="1"/>
          </p:cNvSpPr>
          <p:nvPr>
            <p:ph idx="1"/>
          </p:nvPr>
        </p:nvSpPr>
        <p:spPr/>
        <p:txBody>
          <a:bodyPr/>
          <a:lstStyle/>
          <a:p>
            <a:r>
              <a:rPr lang="en-US" sz="2200" dirty="0" smtClean="0"/>
              <a:t>Land masses move around the way bath toys move around in the bathtub</a:t>
            </a:r>
          </a:p>
          <a:p>
            <a:endParaRPr lang="en-US" sz="800" dirty="0" smtClean="0"/>
          </a:p>
          <a:p>
            <a:r>
              <a:rPr lang="en-US" sz="2200" dirty="0" smtClean="0"/>
              <a:t>The land masses move very slowly - usually no more than twenty centimeters in a year</a:t>
            </a:r>
          </a:p>
          <a:p>
            <a:endParaRPr lang="en-US" sz="800" dirty="0"/>
          </a:p>
          <a:p>
            <a:r>
              <a:rPr lang="en-US" sz="2200" dirty="0" smtClean="0"/>
              <a:t>Like the bath toys, sometimes the land masses are all clumped together in one part of the Earth, and other times they drift apart</a:t>
            </a:r>
          </a:p>
          <a:p>
            <a:endParaRPr lang="en-US" sz="800" dirty="0" smtClean="0"/>
          </a:p>
          <a:p>
            <a:r>
              <a:rPr lang="en-US" sz="2200" dirty="0" smtClean="0"/>
              <a:t>This has happened at least three times since the dry land masses first appeared on Earth about four billion years ago</a:t>
            </a:r>
          </a:p>
          <a:p>
            <a:endParaRPr lang="en-US" sz="800" dirty="0"/>
          </a:p>
          <a:p>
            <a:r>
              <a:rPr lang="en-US" sz="2200" dirty="0" smtClean="0"/>
              <a:t>When the land masses run into each other, or slide under each other, it causes earthquakes</a:t>
            </a:r>
            <a:r>
              <a:rPr lang="en-US" sz="2200" dirty="0"/>
              <a:t> </a:t>
            </a:r>
            <a:r>
              <a:rPr lang="en-US" sz="2200" dirty="0" smtClean="0"/>
              <a:t>and volcanoes</a:t>
            </a:r>
            <a:r>
              <a:rPr lang="en-US" sz="2200" dirty="0"/>
              <a:t>,</a:t>
            </a:r>
            <a:r>
              <a:rPr lang="en-US" sz="2200" dirty="0" smtClean="0"/>
              <a:t> and sometimes huge mountain chains, like the Alps</a:t>
            </a:r>
            <a:r>
              <a:rPr lang="en-US" sz="2200" dirty="0"/>
              <a:t> </a:t>
            </a:r>
            <a:r>
              <a:rPr lang="en-US" sz="2200" dirty="0" smtClean="0"/>
              <a:t>or the Himalayas, get pushed up high above sea level</a:t>
            </a:r>
            <a:endParaRPr lang="en-US" sz="2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Plate Tectonics</a:t>
            </a:r>
            <a:endParaRPr lang="en-US" dirty="0"/>
          </a:p>
        </p:txBody>
      </p:sp>
      <p:sp>
        <p:nvSpPr>
          <p:cNvPr id="3" name="Content Placeholder 2"/>
          <p:cNvSpPr>
            <a:spLocks noGrp="1"/>
          </p:cNvSpPr>
          <p:nvPr>
            <p:ph idx="1"/>
          </p:nvPr>
        </p:nvSpPr>
        <p:spPr/>
        <p:txBody>
          <a:bodyPr/>
          <a:lstStyle/>
          <a:p>
            <a:r>
              <a:rPr lang="en-US" sz="2400" dirty="0" smtClean="0"/>
              <a:t>The land masses are still moving today</a:t>
            </a:r>
          </a:p>
          <a:p>
            <a:pPr lvl="1"/>
            <a:r>
              <a:rPr lang="en-US" sz="2400" dirty="0" smtClean="0"/>
              <a:t>North America and South America are gradually moving away from Europe and Africa, so that the Atlantic Ocean is getting bigger and the Pacific Ocean is getting smaller</a:t>
            </a:r>
          </a:p>
          <a:p>
            <a:pPr lvl="1"/>
            <a:endParaRPr lang="en-US" sz="800" dirty="0" smtClean="0"/>
          </a:p>
          <a:p>
            <a:pPr lvl="1"/>
            <a:r>
              <a:rPr lang="en-US" sz="2400" dirty="0" smtClean="0"/>
              <a:t>The California edge of the Pacific Ocean is ramming into North America and sliding past it, causing earthquakes</a:t>
            </a:r>
            <a:r>
              <a:rPr lang="en-US" sz="2400" dirty="0"/>
              <a:t> </a:t>
            </a:r>
            <a:r>
              <a:rPr lang="en-US" sz="2400" dirty="0" smtClean="0"/>
              <a:t>in California and forming the Rocky Mountains</a:t>
            </a:r>
          </a:p>
          <a:p>
            <a:pPr lvl="1"/>
            <a:endParaRPr lang="en-US" sz="800" dirty="0"/>
          </a:p>
          <a:p>
            <a:r>
              <a:rPr lang="en-US" sz="2400" dirty="0" smtClean="0"/>
              <a:t>In several hundred million years, the Pacific Ocean will disappear, and the West Coast of North America will smash into Japan and China, forming another large land mass, and probably another large mountain range</a:t>
            </a:r>
            <a:endParaRPr lang="en-U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Plate Tectonics</a:t>
            </a:r>
            <a:endParaRPr lang="en-US" dirty="0"/>
          </a:p>
        </p:txBody>
      </p:sp>
      <p:pic>
        <p:nvPicPr>
          <p:cNvPr id="59394" name="Picture 2" descr="http://www.enchantedlearning.com/egifs/Earthsplates.GIF"/>
          <p:cNvPicPr>
            <a:picLocks noChangeAspect="1" noChangeArrowheads="1"/>
          </p:cNvPicPr>
          <p:nvPr/>
        </p:nvPicPr>
        <p:blipFill>
          <a:blip r:embed="rId3" cstate="print"/>
          <a:srcRect/>
          <a:stretch>
            <a:fillRect/>
          </a:stretch>
        </p:blipFill>
        <p:spPr bwMode="auto">
          <a:xfrm>
            <a:off x="1066800" y="2057400"/>
            <a:ext cx="7428590" cy="43434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Plate Tectonics</a:t>
            </a:r>
            <a:endParaRPr lang="en-US" dirty="0"/>
          </a:p>
        </p:txBody>
      </p:sp>
      <p:pic>
        <p:nvPicPr>
          <p:cNvPr id="65538" name="Picture 2" descr="Earth's Crust"/>
          <p:cNvPicPr>
            <a:picLocks noChangeAspect="1" noChangeArrowheads="1"/>
          </p:cNvPicPr>
          <p:nvPr/>
        </p:nvPicPr>
        <p:blipFill>
          <a:blip r:embed="rId3" cstate="print"/>
          <a:srcRect/>
          <a:stretch>
            <a:fillRect/>
          </a:stretch>
        </p:blipFill>
        <p:spPr bwMode="auto">
          <a:xfrm>
            <a:off x="838200" y="2209800"/>
            <a:ext cx="7548504" cy="38862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Magma, Lava and Volcanoes</a:t>
            </a:r>
          </a:p>
        </p:txBody>
      </p:sp>
      <p:sp>
        <p:nvSpPr>
          <p:cNvPr id="9219" name="Rectangle 3"/>
          <p:cNvSpPr>
            <a:spLocks noGrp="1" noChangeArrowheads="1"/>
          </p:cNvSpPr>
          <p:nvPr>
            <p:ph type="body" idx="1"/>
          </p:nvPr>
        </p:nvSpPr>
        <p:spPr>
          <a:xfrm>
            <a:off x="381000" y="2133600"/>
            <a:ext cx="3048000" cy="4038600"/>
          </a:xfrm>
        </p:spPr>
        <p:txBody>
          <a:bodyPr/>
          <a:lstStyle/>
          <a:p>
            <a:pPr>
              <a:lnSpc>
                <a:spcPct val="80000"/>
              </a:lnSpc>
            </a:pPr>
            <a:r>
              <a:rPr lang="en-US" sz="2000"/>
              <a:t>Magma is molten (melted) rock beneath Earth's surface</a:t>
            </a:r>
          </a:p>
          <a:p>
            <a:pPr>
              <a:lnSpc>
                <a:spcPct val="80000"/>
              </a:lnSpc>
            </a:pPr>
            <a:endParaRPr lang="en-US" sz="2000"/>
          </a:p>
          <a:p>
            <a:pPr>
              <a:lnSpc>
                <a:spcPct val="80000"/>
              </a:lnSpc>
            </a:pPr>
            <a:r>
              <a:rPr lang="en-US" sz="2000"/>
              <a:t>Lava is molten (melted) rock that reaches Earth's surface</a:t>
            </a:r>
          </a:p>
          <a:p>
            <a:pPr>
              <a:lnSpc>
                <a:spcPct val="80000"/>
              </a:lnSpc>
            </a:pPr>
            <a:endParaRPr lang="en-US" sz="2000"/>
          </a:p>
          <a:p>
            <a:pPr>
              <a:lnSpc>
                <a:spcPct val="80000"/>
              </a:lnSpc>
            </a:pPr>
            <a:r>
              <a:rPr lang="en-US" sz="2000"/>
              <a:t>A volcano is a mountain made of lava, ash, or other materials from eruptions that occur at an opening in Earth's crust</a:t>
            </a:r>
          </a:p>
        </p:txBody>
      </p:sp>
      <p:pic>
        <p:nvPicPr>
          <p:cNvPr id="9220" name="Picture 4"/>
          <p:cNvPicPr>
            <a:picLocks noChangeAspect="1" noChangeArrowheads="1"/>
          </p:cNvPicPr>
          <p:nvPr/>
        </p:nvPicPr>
        <p:blipFill>
          <a:blip r:embed="rId3" cstate="print"/>
          <a:srcRect/>
          <a:stretch>
            <a:fillRect/>
          </a:stretch>
        </p:blipFill>
        <p:spPr bwMode="auto">
          <a:xfrm>
            <a:off x="3581400" y="2133600"/>
            <a:ext cx="5334000" cy="379888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blinds(horizontal)">
                                      <p:cBhvr>
                                        <p:cTn id="7" dur="5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219">
                                            <p:txEl>
                                              <p:pRg st="2" end="2"/>
                                            </p:txEl>
                                          </p:spTgt>
                                        </p:tgtEl>
                                        <p:attrNameLst>
                                          <p:attrName>style.visibility</p:attrName>
                                        </p:attrNameLst>
                                      </p:cBhvr>
                                      <p:to>
                                        <p:strVal val="visible"/>
                                      </p:to>
                                    </p:set>
                                    <p:animEffect transition="in" filter="blinds(horizontal)">
                                      <p:cBhvr>
                                        <p:cTn id="12" dur="500"/>
                                        <p:tgtEl>
                                          <p:spTgt spid="921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219">
                                            <p:txEl>
                                              <p:pRg st="4" end="4"/>
                                            </p:txEl>
                                          </p:spTgt>
                                        </p:tgtEl>
                                        <p:attrNameLst>
                                          <p:attrName>style.visibility</p:attrName>
                                        </p:attrNameLst>
                                      </p:cBhvr>
                                      <p:to>
                                        <p:strVal val="visible"/>
                                      </p:to>
                                    </p:set>
                                    <p:animEffect transition="in" filter="blinds(horizontal)">
                                      <p:cBhvr>
                                        <p:cTn id="17" dur="500"/>
                                        <p:tgtEl>
                                          <p:spTgt spid="92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t>Facts about Volcanoes</a:t>
            </a:r>
          </a:p>
        </p:txBody>
      </p:sp>
      <p:sp>
        <p:nvSpPr>
          <p:cNvPr id="16387" name="Rectangle 3"/>
          <p:cNvSpPr>
            <a:spLocks noGrp="1" noChangeArrowheads="1"/>
          </p:cNvSpPr>
          <p:nvPr>
            <p:ph type="body" idx="1"/>
          </p:nvPr>
        </p:nvSpPr>
        <p:spPr/>
        <p:txBody>
          <a:bodyPr/>
          <a:lstStyle/>
          <a:p>
            <a:r>
              <a:rPr lang="en-US"/>
              <a:t>Volcanoes are like giant safety valves that release the pressure that builds up inside the Earth</a:t>
            </a:r>
          </a:p>
          <a:p>
            <a:r>
              <a:rPr lang="en-US"/>
              <a:t>As pressure in the molten rock builds up it forces its way up “fissures” which are narrow cracks in the earths crust</a:t>
            </a:r>
          </a:p>
        </p:txBody>
      </p:sp>
      <p:pic>
        <p:nvPicPr>
          <p:cNvPr id="16389" name="Picture 5" descr="MCNA01195_0000[1]"/>
          <p:cNvPicPr>
            <a:picLocks noChangeAspect="1" noChangeArrowheads="1"/>
          </p:cNvPicPr>
          <p:nvPr/>
        </p:nvPicPr>
        <p:blipFill>
          <a:blip r:embed="rId3" cstate="print"/>
          <a:srcRect/>
          <a:stretch>
            <a:fillRect/>
          </a:stretch>
        </p:blipFill>
        <p:spPr bwMode="auto">
          <a:xfrm>
            <a:off x="5181600" y="4495800"/>
            <a:ext cx="2927350" cy="2116138"/>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Volcanic Eruptions</a:t>
            </a:r>
          </a:p>
        </p:txBody>
      </p:sp>
      <p:sp>
        <p:nvSpPr>
          <p:cNvPr id="21507" name="Rectangle 3"/>
          <p:cNvSpPr>
            <a:spLocks noGrp="1" noChangeArrowheads="1"/>
          </p:cNvSpPr>
          <p:nvPr>
            <p:ph type="body" idx="1"/>
          </p:nvPr>
        </p:nvSpPr>
        <p:spPr/>
        <p:txBody>
          <a:bodyPr/>
          <a:lstStyle/>
          <a:p>
            <a:pPr>
              <a:lnSpc>
                <a:spcPct val="80000"/>
              </a:lnSpc>
            </a:pPr>
            <a:r>
              <a:rPr lang="en-US" sz="2400"/>
              <a:t>Volcanoes can have a very serious effect on the lands and people around them when they erupt</a:t>
            </a:r>
          </a:p>
          <a:p>
            <a:pPr lvl="1">
              <a:lnSpc>
                <a:spcPct val="80000"/>
              </a:lnSpc>
            </a:pPr>
            <a:r>
              <a:rPr lang="en-US" sz="2000"/>
              <a:t>Buildings are destroyed and people are made homeless</a:t>
            </a:r>
          </a:p>
          <a:p>
            <a:pPr lvl="1">
              <a:lnSpc>
                <a:spcPct val="80000"/>
              </a:lnSpc>
            </a:pPr>
            <a:r>
              <a:rPr lang="en-US" sz="2000"/>
              <a:t>People may die</a:t>
            </a:r>
          </a:p>
          <a:p>
            <a:pPr lvl="1">
              <a:lnSpc>
                <a:spcPct val="80000"/>
              </a:lnSpc>
            </a:pPr>
            <a:r>
              <a:rPr lang="en-US" sz="2000"/>
              <a:t>Clouds of ash cover plants making them inedible</a:t>
            </a:r>
          </a:p>
          <a:p>
            <a:pPr lvl="1">
              <a:lnSpc>
                <a:spcPct val="80000"/>
              </a:lnSpc>
            </a:pPr>
            <a:r>
              <a:rPr lang="en-US" sz="2000"/>
              <a:t>Poisonous gases kill people and animals</a:t>
            </a:r>
          </a:p>
          <a:p>
            <a:pPr lvl="1">
              <a:lnSpc>
                <a:spcPct val="80000"/>
              </a:lnSpc>
            </a:pPr>
            <a:r>
              <a:rPr lang="en-US" sz="2000"/>
              <a:t>Dust causes pneumonia and illnesses to the survivors</a:t>
            </a:r>
          </a:p>
          <a:p>
            <a:pPr lvl="1">
              <a:lnSpc>
                <a:spcPct val="80000"/>
              </a:lnSpc>
            </a:pPr>
            <a:r>
              <a:rPr lang="en-US" sz="2000"/>
              <a:t>Dark skies, severe winds and heavy rains may follow an eruption for months afterwards</a:t>
            </a:r>
          </a:p>
          <a:p>
            <a:pPr>
              <a:lnSpc>
                <a:spcPct val="80000"/>
              </a:lnSpc>
            </a:pPr>
            <a:r>
              <a:rPr lang="en-US" sz="2400"/>
              <a:t>People can get used to living near a volcano, but it is always a little dangerous</a:t>
            </a:r>
          </a:p>
          <a:p>
            <a:pPr>
              <a:lnSpc>
                <a:spcPct val="80000"/>
              </a:lnSpc>
            </a:pPr>
            <a:r>
              <a:rPr lang="en-US" sz="2400"/>
              <a:t>People set up homes on the slopes of volcanoes because of the rich, fertile soil produced </a:t>
            </a:r>
          </a:p>
          <a:p>
            <a:pPr>
              <a:lnSpc>
                <a:spcPct val="80000"/>
              </a:lnSpc>
            </a:pPr>
            <a:endParaRPr 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blinds(horizontal)">
                                      <p:cBhvr>
                                        <p:cTn id="7" dur="500"/>
                                        <p:tgtEl>
                                          <p:spTgt spid="21507">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1507">
                                            <p:txEl>
                                              <p:pRg st="1" end="1"/>
                                            </p:txEl>
                                          </p:spTgt>
                                        </p:tgtEl>
                                        <p:attrNameLst>
                                          <p:attrName>style.visibility</p:attrName>
                                        </p:attrNameLst>
                                      </p:cBhvr>
                                      <p:to>
                                        <p:strVal val="visible"/>
                                      </p:to>
                                    </p:set>
                                    <p:animEffect transition="in" filter="blinds(horizontal)">
                                      <p:cBhvr>
                                        <p:cTn id="10" dur="500"/>
                                        <p:tgtEl>
                                          <p:spTgt spid="21507">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1507">
                                            <p:txEl>
                                              <p:pRg st="2" end="2"/>
                                            </p:txEl>
                                          </p:spTgt>
                                        </p:tgtEl>
                                        <p:attrNameLst>
                                          <p:attrName>style.visibility</p:attrName>
                                        </p:attrNameLst>
                                      </p:cBhvr>
                                      <p:to>
                                        <p:strVal val="visible"/>
                                      </p:to>
                                    </p:set>
                                    <p:animEffect transition="in" filter="blinds(horizontal)">
                                      <p:cBhvr>
                                        <p:cTn id="13" dur="500"/>
                                        <p:tgtEl>
                                          <p:spTgt spid="21507">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1507">
                                            <p:txEl>
                                              <p:pRg st="3" end="3"/>
                                            </p:txEl>
                                          </p:spTgt>
                                        </p:tgtEl>
                                        <p:attrNameLst>
                                          <p:attrName>style.visibility</p:attrName>
                                        </p:attrNameLst>
                                      </p:cBhvr>
                                      <p:to>
                                        <p:strVal val="visible"/>
                                      </p:to>
                                    </p:set>
                                    <p:animEffect transition="in" filter="blinds(horizontal)">
                                      <p:cBhvr>
                                        <p:cTn id="16" dur="500"/>
                                        <p:tgtEl>
                                          <p:spTgt spid="21507">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21507">
                                            <p:txEl>
                                              <p:pRg st="4" end="4"/>
                                            </p:txEl>
                                          </p:spTgt>
                                        </p:tgtEl>
                                        <p:attrNameLst>
                                          <p:attrName>style.visibility</p:attrName>
                                        </p:attrNameLst>
                                      </p:cBhvr>
                                      <p:to>
                                        <p:strVal val="visible"/>
                                      </p:to>
                                    </p:set>
                                    <p:animEffect transition="in" filter="blinds(horizontal)">
                                      <p:cBhvr>
                                        <p:cTn id="19" dur="500"/>
                                        <p:tgtEl>
                                          <p:spTgt spid="21507">
                                            <p:txEl>
                                              <p:pRg st="4" end="4"/>
                                            </p:txEl>
                                          </p:spTgt>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21507">
                                            <p:txEl>
                                              <p:pRg st="5" end="5"/>
                                            </p:txEl>
                                          </p:spTgt>
                                        </p:tgtEl>
                                        <p:attrNameLst>
                                          <p:attrName>style.visibility</p:attrName>
                                        </p:attrNameLst>
                                      </p:cBhvr>
                                      <p:to>
                                        <p:strVal val="visible"/>
                                      </p:to>
                                    </p:set>
                                    <p:animEffect transition="in" filter="blinds(horizontal)">
                                      <p:cBhvr>
                                        <p:cTn id="22" dur="500"/>
                                        <p:tgtEl>
                                          <p:spTgt spid="21507">
                                            <p:txEl>
                                              <p:pRg st="5" end="5"/>
                                            </p:txEl>
                                          </p:spTgt>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21507">
                                            <p:txEl>
                                              <p:pRg st="6" end="6"/>
                                            </p:txEl>
                                          </p:spTgt>
                                        </p:tgtEl>
                                        <p:attrNameLst>
                                          <p:attrName>style.visibility</p:attrName>
                                        </p:attrNameLst>
                                      </p:cBhvr>
                                      <p:to>
                                        <p:strVal val="visible"/>
                                      </p:to>
                                    </p:set>
                                    <p:animEffect transition="in" filter="blinds(horizontal)">
                                      <p:cBhvr>
                                        <p:cTn id="25" dur="500"/>
                                        <p:tgtEl>
                                          <p:spTgt spid="21507">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21507">
                                            <p:txEl>
                                              <p:pRg st="7" end="7"/>
                                            </p:txEl>
                                          </p:spTgt>
                                        </p:tgtEl>
                                        <p:attrNameLst>
                                          <p:attrName>style.visibility</p:attrName>
                                        </p:attrNameLst>
                                      </p:cBhvr>
                                      <p:to>
                                        <p:strVal val="visible"/>
                                      </p:to>
                                    </p:set>
                                    <p:animEffect transition="in" filter="blinds(horizontal)">
                                      <p:cBhvr>
                                        <p:cTn id="30" dur="500"/>
                                        <p:tgtEl>
                                          <p:spTgt spid="21507">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21507">
                                            <p:txEl>
                                              <p:pRg st="8" end="8"/>
                                            </p:txEl>
                                          </p:spTgt>
                                        </p:tgtEl>
                                        <p:attrNameLst>
                                          <p:attrName>style.visibility</p:attrName>
                                        </p:attrNameLst>
                                      </p:cBhvr>
                                      <p:to>
                                        <p:strVal val="visible"/>
                                      </p:to>
                                    </p:set>
                                    <p:animEffect transition="in" filter="blinds(horizontal)">
                                      <p:cBhvr>
                                        <p:cTn id="35" dur="500"/>
                                        <p:tgtEl>
                                          <p:spTgt spid="2150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endParaRPr lang="en-US"/>
          </a:p>
        </p:txBody>
      </p:sp>
      <p:pic>
        <p:nvPicPr>
          <p:cNvPr id="25604" name="Picture 4"/>
          <p:cNvPicPr>
            <a:picLocks noChangeAspect="1" noChangeArrowheads="1"/>
          </p:cNvPicPr>
          <p:nvPr/>
        </p:nvPicPr>
        <p:blipFill>
          <a:blip r:embed="rId3" cstate="print"/>
          <a:srcRect/>
          <a:stretch>
            <a:fillRect/>
          </a:stretch>
        </p:blipFill>
        <p:spPr bwMode="auto">
          <a:xfrm>
            <a:off x="0" y="0"/>
            <a:ext cx="4572000" cy="3578225"/>
          </a:xfrm>
          <a:prstGeom prst="rect">
            <a:avLst/>
          </a:prstGeom>
          <a:noFill/>
          <a:ln w="9525">
            <a:noFill/>
            <a:miter lim="800000"/>
            <a:headEnd/>
            <a:tailEnd/>
          </a:ln>
          <a:effectLst/>
        </p:spPr>
      </p:pic>
      <p:pic>
        <p:nvPicPr>
          <p:cNvPr id="25605" name="Picture 5"/>
          <p:cNvPicPr>
            <a:picLocks noChangeAspect="1" noChangeArrowheads="1"/>
          </p:cNvPicPr>
          <p:nvPr/>
        </p:nvPicPr>
        <p:blipFill>
          <a:blip r:embed="rId4" cstate="print"/>
          <a:srcRect/>
          <a:stretch>
            <a:fillRect/>
          </a:stretch>
        </p:blipFill>
        <p:spPr bwMode="auto">
          <a:xfrm>
            <a:off x="4495800" y="0"/>
            <a:ext cx="4648200" cy="3581400"/>
          </a:xfrm>
          <a:prstGeom prst="rect">
            <a:avLst/>
          </a:prstGeom>
          <a:noFill/>
          <a:ln w="9525">
            <a:noFill/>
            <a:miter lim="800000"/>
            <a:headEnd/>
            <a:tailEnd/>
          </a:ln>
          <a:effectLst/>
        </p:spPr>
      </p:pic>
      <p:pic>
        <p:nvPicPr>
          <p:cNvPr id="25606" name="Picture 6"/>
          <p:cNvPicPr>
            <a:picLocks noChangeAspect="1" noChangeArrowheads="1"/>
          </p:cNvPicPr>
          <p:nvPr/>
        </p:nvPicPr>
        <p:blipFill>
          <a:blip r:embed="rId5" cstate="print"/>
          <a:srcRect/>
          <a:stretch>
            <a:fillRect/>
          </a:stretch>
        </p:blipFill>
        <p:spPr bwMode="auto">
          <a:xfrm>
            <a:off x="0" y="3505200"/>
            <a:ext cx="5486400" cy="3368675"/>
          </a:xfrm>
          <a:prstGeom prst="rect">
            <a:avLst/>
          </a:prstGeom>
          <a:noFill/>
          <a:ln w="9525">
            <a:noFill/>
            <a:miter lim="800000"/>
            <a:headEnd/>
            <a:tailEnd/>
          </a:ln>
          <a:effectLst/>
        </p:spPr>
      </p:pic>
      <p:pic>
        <p:nvPicPr>
          <p:cNvPr id="25607" name="Picture 7"/>
          <p:cNvPicPr>
            <a:picLocks noChangeAspect="1" noChangeArrowheads="1"/>
          </p:cNvPicPr>
          <p:nvPr/>
        </p:nvPicPr>
        <p:blipFill>
          <a:blip r:embed="rId6" cstate="print"/>
          <a:srcRect/>
          <a:stretch>
            <a:fillRect/>
          </a:stretch>
        </p:blipFill>
        <p:spPr bwMode="auto">
          <a:xfrm>
            <a:off x="5486400" y="3505200"/>
            <a:ext cx="3657600" cy="3429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t>Types of Volcanoes</a:t>
            </a:r>
          </a:p>
        </p:txBody>
      </p:sp>
      <p:sp>
        <p:nvSpPr>
          <p:cNvPr id="14339" name="Rectangle 3"/>
          <p:cNvSpPr>
            <a:spLocks noGrp="1" noChangeArrowheads="1"/>
          </p:cNvSpPr>
          <p:nvPr>
            <p:ph type="body" idx="1"/>
          </p:nvPr>
        </p:nvSpPr>
        <p:spPr/>
        <p:txBody>
          <a:bodyPr/>
          <a:lstStyle/>
          <a:p>
            <a:r>
              <a:rPr lang="en-US"/>
              <a:t>Cinder Cone Volcanoes</a:t>
            </a:r>
          </a:p>
          <a:p>
            <a:r>
              <a:rPr lang="en-US"/>
              <a:t>Composite or Strato Volcanoes</a:t>
            </a:r>
          </a:p>
          <a:p>
            <a:r>
              <a:rPr lang="en-US"/>
              <a:t>Shield Volcanoes</a:t>
            </a:r>
          </a:p>
          <a:p>
            <a:endParaRPr lang="en-US"/>
          </a:p>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Cinder Cone Volcanoes</a:t>
            </a:r>
          </a:p>
        </p:txBody>
      </p:sp>
      <p:sp>
        <p:nvSpPr>
          <p:cNvPr id="15363" name="Rectangle 3"/>
          <p:cNvSpPr>
            <a:spLocks noGrp="1" noChangeArrowheads="1"/>
          </p:cNvSpPr>
          <p:nvPr>
            <p:ph type="body" idx="1"/>
          </p:nvPr>
        </p:nvSpPr>
        <p:spPr>
          <a:xfrm>
            <a:off x="4800600" y="2174875"/>
            <a:ext cx="4038600" cy="4302125"/>
          </a:xfrm>
        </p:spPr>
        <p:txBody>
          <a:bodyPr/>
          <a:lstStyle/>
          <a:p>
            <a:r>
              <a:rPr lang="en-US"/>
              <a:t>Formed when ashes and cinders are blown out of a single vent, quickly forming a small cone-shaped mountain</a:t>
            </a:r>
          </a:p>
          <a:p>
            <a:r>
              <a:rPr lang="en-US"/>
              <a:t>Not made of lava</a:t>
            </a:r>
          </a:p>
        </p:txBody>
      </p:sp>
      <p:pic>
        <p:nvPicPr>
          <p:cNvPr id="15365" name="Picture 5"/>
          <p:cNvPicPr>
            <a:picLocks noChangeAspect="1" noChangeArrowheads="1"/>
          </p:cNvPicPr>
          <p:nvPr/>
        </p:nvPicPr>
        <p:blipFill>
          <a:blip r:embed="rId3" cstate="print"/>
          <a:srcRect/>
          <a:stretch>
            <a:fillRect/>
          </a:stretch>
        </p:blipFill>
        <p:spPr bwMode="auto">
          <a:xfrm>
            <a:off x="295275" y="2514600"/>
            <a:ext cx="4505325" cy="3352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Composite or Strato Volcanoes</a:t>
            </a:r>
          </a:p>
        </p:txBody>
      </p:sp>
      <p:sp>
        <p:nvSpPr>
          <p:cNvPr id="23555" name="Rectangle 3"/>
          <p:cNvSpPr>
            <a:spLocks noGrp="1" noChangeArrowheads="1"/>
          </p:cNvSpPr>
          <p:nvPr>
            <p:ph type="body" idx="1"/>
          </p:nvPr>
        </p:nvSpPr>
        <p:spPr>
          <a:xfrm>
            <a:off x="457200" y="1828800"/>
            <a:ext cx="3505200" cy="4302125"/>
          </a:xfrm>
        </p:spPr>
        <p:txBody>
          <a:bodyPr/>
          <a:lstStyle/>
          <a:p>
            <a:pPr>
              <a:lnSpc>
                <a:spcPct val="90000"/>
              </a:lnSpc>
            </a:pPr>
            <a:r>
              <a:rPr lang="en-US" sz="2800"/>
              <a:t>Magma is pushed to the surface through multiple cracks or vents in the crust</a:t>
            </a:r>
          </a:p>
          <a:p>
            <a:pPr>
              <a:lnSpc>
                <a:spcPct val="90000"/>
              </a:lnSpc>
            </a:pPr>
            <a:r>
              <a:rPr lang="en-US" sz="2800"/>
              <a:t>Wide with steep slopes</a:t>
            </a:r>
          </a:p>
          <a:p>
            <a:pPr>
              <a:lnSpc>
                <a:spcPct val="90000"/>
              </a:lnSpc>
            </a:pPr>
            <a:r>
              <a:rPr lang="en-US" sz="2800"/>
              <a:t>Made of lava that hardens after an eruption</a:t>
            </a:r>
          </a:p>
          <a:p>
            <a:pPr>
              <a:lnSpc>
                <a:spcPct val="90000"/>
              </a:lnSpc>
            </a:pPr>
            <a:endParaRPr lang="en-US" sz="2800"/>
          </a:p>
        </p:txBody>
      </p:sp>
      <p:pic>
        <p:nvPicPr>
          <p:cNvPr id="23557" name="Picture 5"/>
          <p:cNvPicPr>
            <a:picLocks noChangeAspect="1" noChangeArrowheads="1"/>
          </p:cNvPicPr>
          <p:nvPr/>
        </p:nvPicPr>
        <p:blipFill>
          <a:blip r:embed="rId3" cstate="print"/>
          <a:srcRect/>
          <a:stretch>
            <a:fillRect/>
          </a:stretch>
        </p:blipFill>
        <p:spPr bwMode="auto">
          <a:xfrm>
            <a:off x="3733800" y="2424113"/>
            <a:ext cx="5105400" cy="32146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Shield Volcanoes</a:t>
            </a:r>
          </a:p>
        </p:txBody>
      </p:sp>
      <p:sp>
        <p:nvSpPr>
          <p:cNvPr id="24579" name="Rectangle 3"/>
          <p:cNvSpPr>
            <a:spLocks noGrp="1" noChangeArrowheads="1"/>
          </p:cNvSpPr>
          <p:nvPr>
            <p:ph type="body" idx="1"/>
          </p:nvPr>
        </p:nvSpPr>
        <p:spPr/>
        <p:txBody>
          <a:bodyPr/>
          <a:lstStyle/>
          <a:p>
            <a:r>
              <a:rPr lang="en-US"/>
              <a:t>Broad volcanoes with gentle slopes</a:t>
            </a:r>
          </a:p>
          <a:p>
            <a:r>
              <a:rPr lang="en-US"/>
              <a:t>Formed by lava that flows easily</a:t>
            </a:r>
          </a:p>
          <a:p>
            <a:endParaRPr lang="en-US"/>
          </a:p>
        </p:txBody>
      </p:sp>
      <p:pic>
        <p:nvPicPr>
          <p:cNvPr id="24580" name="Picture 4"/>
          <p:cNvPicPr>
            <a:picLocks noChangeAspect="1" noChangeArrowheads="1"/>
          </p:cNvPicPr>
          <p:nvPr/>
        </p:nvPicPr>
        <p:blipFill>
          <a:blip r:embed="rId3" cstate="print"/>
          <a:srcRect/>
          <a:stretch>
            <a:fillRect/>
          </a:stretch>
        </p:blipFill>
        <p:spPr bwMode="auto">
          <a:xfrm>
            <a:off x="1752600" y="3014663"/>
            <a:ext cx="5486400" cy="37671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Earthquakes</a:t>
            </a:r>
            <a:endParaRPr lang="en-US" dirty="0"/>
          </a:p>
        </p:txBody>
      </p:sp>
      <p:sp>
        <p:nvSpPr>
          <p:cNvPr id="3" name="Content Placeholder 2"/>
          <p:cNvSpPr>
            <a:spLocks noGrp="1"/>
          </p:cNvSpPr>
          <p:nvPr>
            <p:ph idx="1"/>
          </p:nvPr>
        </p:nvSpPr>
        <p:spPr/>
        <p:txBody>
          <a:bodyPr/>
          <a:lstStyle/>
          <a:p>
            <a:r>
              <a:rPr lang="en-US" sz="2800" dirty="0" smtClean="0"/>
              <a:t>Earthquakes happen when the moving tectonic plates that make up the surface of the Earth move apart or bump into each other, or slide under each other</a:t>
            </a:r>
          </a:p>
          <a:p>
            <a:endParaRPr lang="en-US" sz="800" dirty="0"/>
          </a:p>
          <a:p>
            <a:r>
              <a:rPr lang="en-US" sz="2800" dirty="0" smtClean="0"/>
              <a:t>This movement tears apart the surface of the Earth, or crunches it up</a:t>
            </a:r>
          </a:p>
        </p:txBody>
      </p:sp>
      <p:pic>
        <p:nvPicPr>
          <p:cNvPr id="66562" name="Picture 2"/>
          <p:cNvPicPr>
            <a:picLocks noChangeAspect="1" noChangeArrowheads="1"/>
          </p:cNvPicPr>
          <p:nvPr/>
        </p:nvPicPr>
        <p:blipFill>
          <a:blip r:embed="rId3" cstate="print"/>
          <a:srcRect/>
          <a:stretch>
            <a:fillRect/>
          </a:stretch>
        </p:blipFill>
        <p:spPr bwMode="auto">
          <a:xfrm>
            <a:off x="5018396" y="4191000"/>
            <a:ext cx="1992004" cy="2494660"/>
          </a:xfrm>
          <a:prstGeom prst="rect">
            <a:avLst/>
          </a:prstGeom>
          <a:noFill/>
          <a:ln w="9525">
            <a:noFill/>
            <a:miter lim="800000"/>
            <a:headEnd/>
            <a:tailEnd/>
          </a:ln>
        </p:spPr>
      </p:pic>
      <p:pic>
        <p:nvPicPr>
          <p:cNvPr id="66563" name="Picture 3"/>
          <p:cNvPicPr>
            <a:picLocks noChangeAspect="1" noChangeArrowheads="1"/>
          </p:cNvPicPr>
          <p:nvPr/>
        </p:nvPicPr>
        <p:blipFill>
          <a:blip r:embed="rId4" cstate="print"/>
          <a:srcRect/>
          <a:stretch>
            <a:fillRect/>
          </a:stretch>
        </p:blipFill>
        <p:spPr bwMode="auto">
          <a:xfrm>
            <a:off x="1752600" y="4343400"/>
            <a:ext cx="2305050" cy="230505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Ritcher</a:t>
            </a:r>
            <a:r>
              <a:rPr lang="en-US" dirty="0" smtClean="0"/>
              <a:t> Scale</a:t>
            </a:r>
            <a:endParaRPr lang="en-US" dirty="0"/>
          </a:p>
        </p:txBody>
      </p:sp>
      <p:sp>
        <p:nvSpPr>
          <p:cNvPr id="3" name="Content Placeholder 2"/>
          <p:cNvSpPr>
            <a:spLocks noGrp="1"/>
          </p:cNvSpPr>
          <p:nvPr>
            <p:ph idx="1"/>
          </p:nvPr>
        </p:nvSpPr>
        <p:spPr/>
        <p:txBody>
          <a:bodyPr/>
          <a:lstStyle/>
          <a:p>
            <a:endParaRPr lang="en-US" sz="1600" dirty="0"/>
          </a:p>
        </p:txBody>
      </p:sp>
      <p:pic>
        <p:nvPicPr>
          <p:cNvPr id="68610" name="Picture 2" descr="http://newsitemstoday.today.com/files/2009/03/richter_scale-1.gif"/>
          <p:cNvPicPr>
            <a:picLocks noChangeAspect="1" noChangeArrowheads="1"/>
          </p:cNvPicPr>
          <p:nvPr/>
        </p:nvPicPr>
        <p:blipFill>
          <a:blip r:embed="rId3" cstate="print"/>
          <a:srcRect/>
          <a:stretch>
            <a:fillRect/>
          </a:stretch>
        </p:blipFill>
        <p:spPr bwMode="auto">
          <a:xfrm>
            <a:off x="2840160" y="1828800"/>
            <a:ext cx="3560640" cy="46482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Tsunamis</a:t>
            </a:r>
            <a:endParaRPr lang="en-US" dirty="0"/>
          </a:p>
        </p:txBody>
      </p:sp>
      <p:sp>
        <p:nvSpPr>
          <p:cNvPr id="3" name="Content Placeholder 2"/>
          <p:cNvSpPr>
            <a:spLocks noGrp="1"/>
          </p:cNvSpPr>
          <p:nvPr>
            <p:ph idx="1"/>
          </p:nvPr>
        </p:nvSpPr>
        <p:spPr/>
        <p:txBody>
          <a:bodyPr/>
          <a:lstStyle/>
          <a:p>
            <a:r>
              <a:rPr lang="en-US" sz="2800" dirty="0" smtClean="0"/>
              <a:t>A large ocean wave usually caused by an underwater earthquake or a volcanic explosion. </a:t>
            </a:r>
          </a:p>
          <a:p>
            <a:endParaRPr lang="en-US" sz="800" dirty="0" smtClean="0"/>
          </a:p>
          <a:p>
            <a:r>
              <a:rPr lang="en-US" sz="2800" dirty="0" smtClean="0"/>
              <a:t>Are NOT tidal waves. </a:t>
            </a:r>
          </a:p>
          <a:p>
            <a:pPr lvl="1"/>
            <a:r>
              <a:rPr lang="en-US" dirty="0" smtClean="0"/>
              <a:t>Tidal waves are caused by the forces of the moon, sun, and planets upon the tides, as well as the wind as it moves over the water. </a:t>
            </a:r>
          </a:p>
          <a:p>
            <a:pPr lvl="1"/>
            <a:endParaRPr lang="en-US" sz="800" dirty="0" smtClean="0"/>
          </a:p>
          <a:p>
            <a:r>
              <a:rPr lang="en-US" sz="2800" dirty="0" smtClean="0"/>
              <a:t>With typical waves, water flows in circles, but with a tsunami, water flows straight. </a:t>
            </a:r>
          </a:p>
          <a:p>
            <a:pPr lvl="1"/>
            <a:r>
              <a:rPr lang="en-US" dirty="0" smtClean="0"/>
              <a:t>This is why tsunamis cause so much damage!</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Tsunamis</a:t>
            </a:r>
            <a:endParaRPr lang="en-US" dirty="0"/>
          </a:p>
        </p:txBody>
      </p:sp>
      <p:pic>
        <p:nvPicPr>
          <p:cNvPr id="4" name="Picture 2" descr="Tsunami Graphic">
            <a:hlinkClick r:id="rId3"/>
          </p:cNvPr>
          <p:cNvPicPr>
            <a:picLocks noGrp="1" noChangeAspect="1" noChangeArrowheads="1"/>
          </p:cNvPicPr>
          <p:nvPr>
            <p:ph idx="1"/>
          </p:nvPr>
        </p:nvPicPr>
        <p:blipFill>
          <a:blip r:embed="rId4" cstate="print"/>
          <a:srcRect/>
          <a:stretch>
            <a:fillRect/>
          </a:stretch>
        </p:blipFill>
        <p:spPr bwMode="auto">
          <a:xfrm>
            <a:off x="1905000" y="2085975"/>
            <a:ext cx="5410200" cy="4162425"/>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Quadrant">
  <a:themeElements>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Quadran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231</TotalTime>
  <Words>977</Words>
  <Application>Microsoft Office PowerPoint</Application>
  <PresentationFormat>On-screen Show (4:3)</PresentationFormat>
  <Paragraphs>123</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Times New Roman</vt:lpstr>
      <vt:lpstr>Wingdings</vt:lpstr>
      <vt:lpstr>Quadrant</vt:lpstr>
      <vt:lpstr>Disclaimer</vt:lpstr>
      <vt:lpstr>Plate Tectonics, Volcanoes, Earthquakes and Tsunamis</vt:lpstr>
      <vt:lpstr>Earth’s Layers</vt:lpstr>
      <vt:lpstr>Plate Tectonics</vt:lpstr>
      <vt:lpstr>Plate Tectonics</vt:lpstr>
      <vt:lpstr>Plate Tectonics</vt:lpstr>
      <vt:lpstr>Plate Tectonics</vt:lpstr>
      <vt:lpstr>Plate Tectonics</vt:lpstr>
      <vt:lpstr>Magma, Lava and Volcanoes</vt:lpstr>
      <vt:lpstr>Facts about Volcanoes</vt:lpstr>
      <vt:lpstr>Volcanic Eruptions</vt:lpstr>
      <vt:lpstr>Slide 12</vt:lpstr>
      <vt:lpstr>Types of Volcanoes</vt:lpstr>
      <vt:lpstr>Cinder Cone Volcanoes</vt:lpstr>
      <vt:lpstr>Composite or Strato Volcanoes</vt:lpstr>
      <vt:lpstr>Shield Volcanoes</vt:lpstr>
      <vt:lpstr>Earthquakes</vt:lpstr>
      <vt:lpstr>Ritcher Scale</vt:lpstr>
      <vt:lpstr>Tsunamis</vt:lpstr>
      <vt:lpstr>Tsunamis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Volcanoes</dc:title>
  <dc:creator>Dayna Lee Martinez</dc:creator>
  <cp:lastModifiedBy>Dayna</cp:lastModifiedBy>
  <cp:revision>26</cp:revision>
  <dcterms:created xsi:type="dcterms:W3CDTF">2008-12-09T02:35:53Z</dcterms:created>
  <dcterms:modified xsi:type="dcterms:W3CDTF">2010-01-21T02:52:59Z</dcterms:modified>
</cp:coreProperties>
</file>