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9"/>
  </p:notesMasterIdLst>
  <p:sldIdLst>
    <p:sldId id="256" r:id="rId2"/>
    <p:sldId id="260" r:id="rId3"/>
    <p:sldId id="267" r:id="rId4"/>
    <p:sldId id="268" r:id="rId5"/>
    <p:sldId id="272" r:id="rId6"/>
    <p:sldId id="269" r:id="rId7"/>
    <p:sldId id="262" r:id="rId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76" autoAdjust="0"/>
  </p:normalViewPr>
  <p:slideViewPr>
    <p:cSldViewPr>
      <p:cViewPr varScale="1">
        <p:scale>
          <a:sx n="75" d="100"/>
          <a:sy n="75" d="100"/>
        </p:scale>
        <p:origin x="-1008" y="-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E8E4C47-ACF3-4DD3-AFFD-A2A51470EDCE}" type="datetimeFigureOut">
              <a:rPr lang="en-US" smtClean="0"/>
              <a:pPr/>
              <a:t>11/12/2009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7C499DD-B8E0-4909-A7CE-3A5C68162D8D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C499DD-B8E0-4909-A7CE-3A5C68162D8D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C499DD-B8E0-4909-A7CE-3A5C68162D8D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C499DD-B8E0-4909-A7CE-3A5C68162D8D}" type="slidenum">
              <a:rPr lang="en-US" smtClean="0"/>
              <a:pPr/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C499DD-B8E0-4909-A7CE-3A5C68162D8D}" type="slidenum">
              <a:rPr lang="en-US" smtClean="0"/>
              <a:pPr/>
              <a:t>4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C499DD-B8E0-4909-A7CE-3A5C68162D8D}" type="slidenum">
              <a:rPr lang="en-US" smtClean="0"/>
              <a:pPr/>
              <a:t>6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C499DD-B8E0-4909-A7CE-3A5C68162D8D}" type="slidenum">
              <a:rPr lang="en-US" smtClean="0"/>
              <a:pPr/>
              <a:t>7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C51CED8-06D6-4263-B094-021A63B14EE2}" type="datetimeFigureOut">
              <a:rPr lang="en-US" smtClean="0"/>
              <a:pPr/>
              <a:t>11/12/2009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2BAEE7F-5D14-4CCC-9DCB-E2C3254D2C6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2" name="Rectangle 31"/>
          <p:cNvSpPr/>
          <p:nvPr/>
        </p:nvSpPr>
        <p:spPr>
          <a:xfrm>
            <a:off x="0" y="-1"/>
            <a:ext cx="365760" cy="6854456"/>
          </a:xfrm>
          <a:prstGeom prst="rect">
            <a:avLst/>
          </a:prstGeom>
          <a:solidFill>
            <a:srgbClr val="FFFFFF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9" name="Rectangle 38"/>
          <p:cNvSpPr/>
          <p:nvPr/>
        </p:nvSpPr>
        <p:spPr>
          <a:xfrm>
            <a:off x="309558" y="680477"/>
            <a:ext cx="45720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0" name="Rectangle 39"/>
          <p:cNvSpPr/>
          <p:nvPr/>
        </p:nvSpPr>
        <p:spPr>
          <a:xfrm>
            <a:off x="269073" y="680477"/>
            <a:ext cx="27432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1" name="Rectangle 40"/>
          <p:cNvSpPr/>
          <p:nvPr/>
        </p:nvSpPr>
        <p:spPr>
          <a:xfrm>
            <a:off x="250020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42" name="Rectangle 41"/>
          <p:cNvSpPr/>
          <p:nvPr/>
        </p:nvSpPr>
        <p:spPr>
          <a:xfrm>
            <a:off x="221768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914400" y="4343400"/>
            <a:ext cx="7772400" cy="1975104"/>
          </a:xfrm>
        </p:spPr>
        <p:txBody>
          <a:bodyPr/>
          <a:lstStyle>
            <a:lvl1pPr marR="9144" algn="l">
              <a:defRPr sz="4000" b="1" cap="all" spc="0" baseline="0">
                <a:effectLst>
                  <a:reflection blurRad="12700" stA="34000" endA="740" endPos="53000" dir="5400000" sy="-100000" algn="bl" rotWithShape="0"/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914400" y="2834640"/>
            <a:ext cx="7772400" cy="1508760"/>
          </a:xfrm>
        </p:spPr>
        <p:txBody>
          <a:bodyPr lIns="100584" tIns="45720" anchor="b"/>
          <a:lstStyle>
            <a:lvl1pPr marL="0" indent="0" algn="l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56" name="Rectangle 55"/>
          <p:cNvSpPr/>
          <p:nvPr/>
        </p:nvSpPr>
        <p:spPr>
          <a:xfrm>
            <a:off x="255291" y="5047394"/>
            <a:ext cx="73152" cy="169164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5" name="Rectangle 64"/>
          <p:cNvSpPr/>
          <p:nvPr/>
        </p:nvSpPr>
        <p:spPr>
          <a:xfrm>
            <a:off x="255291" y="4796819"/>
            <a:ext cx="73152" cy="228600"/>
          </a:xfrm>
          <a:prstGeom prst="rect">
            <a:avLst/>
          </a:prstGeom>
          <a:solidFill>
            <a:schemeClr val="accent3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6" name="Rectangle 65"/>
          <p:cNvSpPr/>
          <p:nvPr/>
        </p:nvSpPr>
        <p:spPr>
          <a:xfrm>
            <a:off x="255291" y="4637685"/>
            <a:ext cx="73152" cy="137160"/>
          </a:xfrm>
          <a:prstGeom prst="rect">
            <a:avLst/>
          </a:prstGeom>
          <a:solidFill>
            <a:schemeClr val="bg2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7" name="Rectangle 66"/>
          <p:cNvSpPr/>
          <p:nvPr/>
        </p:nvSpPr>
        <p:spPr>
          <a:xfrm>
            <a:off x="255291" y="4542559"/>
            <a:ext cx="73152" cy="7315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C51CED8-06D6-4263-B094-021A63B14EE2}" type="datetimeFigureOut">
              <a:rPr lang="en-US" smtClean="0"/>
              <a:pPr/>
              <a:t>11/12/2009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2BAEE7F-5D14-4CCC-9DCB-E2C3254D2C6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Freeform 13"/>
          <p:cNvSpPr>
            <a:spLocks/>
          </p:cNvSpPr>
          <p:nvPr/>
        </p:nvSpPr>
        <p:spPr bwMode="auto">
          <a:xfrm>
            <a:off x="4828952" y="1073888"/>
            <a:ext cx="4322136" cy="5791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3648"/>
              </a:cxn>
              <a:cxn ang="0">
                <a:pos x="720" y="2016"/>
              </a:cxn>
              <a:cxn ang="0">
                <a:pos x="2736" y="0"/>
              </a:cxn>
              <a:cxn ang="0">
                <a:pos x="2736" y="96"/>
              </a:cxn>
              <a:cxn ang="0">
                <a:pos x="744" y="2038"/>
              </a:cxn>
              <a:cxn ang="0">
                <a:pos x="48" y="3648"/>
              </a:cxn>
              <a:cxn ang="0">
                <a:pos x="0" y="3648"/>
              </a:cxn>
            </a:cxnLst>
            <a:rect l="0" t="0" r="0" b="0"/>
            <a:pathLst>
              <a:path w="2736" h="3648">
                <a:moveTo>
                  <a:pt x="0" y="3648"/>
                </a:moveTo>
                <a:lnTo>
                  <a:pt x="720" y="2016"/>
                </a:lnTo>
                <a:lnTo>
                  <a:pt x="2736" y="672"/>
                </a:lnTo>
                <a:lnTo>
                  <a:pt x="2736" y="720"/>
                </a:lnTo>
                <a:lnTo>
                  <a:pt x="744" y="2038"/>
                </a:lnTo>
                <a:lnTo>
                  <a:pt x="48" y="3648"/>
                </a:lnTo>
                <a:lnTo>
                  <a:pt x="48" y="3648"/>
                </a:lnTo>
                <a:close/>
              </a:path>
            </a:pathLst>
          </a:custGeom>
          <a:noFill/>
          <a:ln w="3175" cap="flat" cmpd="sng" algn="ctr">
            <a:solidFill>
              <a:schemeClr val="accent2">
                <a:alpha val="5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5" name="Freeform 14"/>
          <p:cNvSpPr>
            <a:spLocks/>
          </p:cNvSpPr>
          <p:nvPr/>
        </p:nvSpPr>
        <p:spPr bwMode="auto">
          <a:xfrm>
            <a:off x="373966" y="0"/>
            <a:ext cx="5514536" cy="661533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4080"/>
              </a:cxn>
              <a:cxn ang="0">
                <a:pos x="0" y="4128"/>
              </a:cxn>
              <a:cxn ang="0">
                <a:pos x="3504" y="2640"/>
              </a:cxn>
              <a:cxn ang="0">
                <a:pos x="2880" y="0"/>
              </a:cxn>
              <a:cxn ang="0">
                <a:pos x="2832" y="0"/>
              </a:cxn>
              <a:cxn ang="0">
                <a:pos x="3465" y="2619"/>
              </a:cxn>
              <a:cxn ang="0">
                <a:pos x="0" y="4080"/>
              </a:cxn>
            </a:cxnLst>
            <a:rect l="0" t="0" r="0" b="0"/>
            <a:pathLst>
              <a:path w="3504" h="4128">
                <a:moveTo>
                  <a:pt x="0" y="4080"/>
                </a:moveTo>
                <a:lnTo>
                  <a:pt x="0" y="4128"/>
                </a:lnTo>
                <a:lnTo>
                  <a:pt x="3504" y="2640"/>
                </a:lnTo>
                <a:lnTo>
                  <a:pt x="2880" y="0"/>
                </a:lnTo>
                <a:lnTo>
                  <a:pt x="2832" y="0"/>
                </a:lnTo>
                <a:lnTo>
                  <a:pt x="3465" y="2619"/>
                </a:lnTo>
                <a:lnTo>
                  <a:pt x="0" y="4080"/>
                </a:lnTo>
                <a:close/>
              </a:path>
            </a:pathLst>
          </a:custGeom>
          <a:noFill/>
          <a:ln w="3175" cap="flat" cmpd="sng" algn="ctr">
            <a:solidFill>
              <a:schemeClr val="accent2">
                <a:alpha val="5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3" name="Freeform 12"/>
          <p:cNvSpPr>
            <a:spLocks/>
          </p:cNvSpPr>
          <p:nvPr/>
        </p:nvSpPr>
        <p:spPr bwMode="auto">
          <a:xfrm rot="5236414">
            <a:off x="4462128" y="1483600"/>
            <a:ext cx="4114800" cy="118872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344"/>
              </a:cxn>
              <a:cxn ang="0">
                <a:pos x="0" y="48"/>
              </a:cxn>
              <a:cxn ang="0">
                <a:pos x="0" y="0"/>
              </a:cxn>
            </a:cxnLst>
            <a:rect l="0" t="0" r="0" b="0"/>
            <a:pathLst>
              <a:path w="3552" h="1344">
                <a:moveTo>
                  <a:pt x="0" y="0"/>
                </a:moveTo>
                <a:lnTo>
                  <a:pt x="3552" y="1344"/>
                </a:lnTo>
                <a:lnTo>
                  <a:pt x="0" y="48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18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6" name="Freeform 15"/>
          <p:cNvSpPr>
            <a:spLocks/>
          </p:cNvSpPr>
          <p:nvPr/>
        </p:nvSpPr>
        <p:spPr bwMode="auto">
          <a:xfrm>
            <a:off x="5943600" y="0"/>
            <a:ext cx="2743200" cy="4267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104" y="0"/>
              </a:cxn>
              <a:cxn ang="0">
                <a:pos x="1728" y="0"/>
              </a:cxn>
              <a:cxn ang="0">
                <a:pos x="0" y="2688"/>
              </a:cxn>
              <a:cxn ang="0">
                <a:pos x="1104" y="0"/>
              </a:cxn>
            </a:cxnLst>
            <a:rect l="0" t="0" r="0" b="0"/>
            <a:pathLst>
              <a:path w="1728" h="2688">
                <a:moveTo>
                  <a:pt x="1104" y="0"/>
                </a:moveTo>
                <a:lnTo>
                  <a:pt x="1728" y="0"/>
                </a:lnTo>
                <a:lnTo>
                  <a:pt x="0" y="2688"/>
                </a:lnTo>
                <a:lnTo>
                  <a:pt x="1104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7" name="Freeform 16"/>
          <p:cNvSpPr>
            <a:spLocks/>
          </p:cNvSpPr>
          <p:nvPr/>
        </p:nvSpPr>
        <p:spPr bwMode="auto">
          <a:xfrm>
            <a:off x="5943600" y="4267200"/>
            <a:ext cx="3200400" cy="11430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2016" y="240"/>
              </a:cxn>
              <a:cxn ang="0">
                <a:pos x="2016" y="720"/>
              </a:cxn>
              <a:cxn ang="0">
                <a:pos x="0" y="0"/>
              </a:cxn>
            </a:cxnLst>
            <a:rect l="0" t="0" r="0" b="0"/>
            <a:pathLst>
              <a:path w="2016" h="720">
                <a:moveTo>
                  <a:pt x="0" y="0"/>
                </a:moveTo>
                <a:lnTo>
                  <a:pt x="2016" y="240"/>
                </a:lnTo>
                <a:lnTo>
                  <a:pt x="2016" y="720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8" name="Freeform 17"/>
          <p:cNvSpPr>
            <a:spLocks/>
          </p:cNvSpPr>
          <p:nvPr/>
        </p:nvSpPr>
        <p:spPr bwMode="auto">
          <a:xfrm>
            <a:off x="5943600" y="0"/>
            <a:ext cx="1371600" cy="4267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864" y="0"/>
              </a:cxn>
              <a:cxn ang="0">
                <a:pos x="0" y="2688"/>
              </a:cxn>
              <a:cxn ang="0">
                <a:pos x="768" y="0"/>
              </a:cxn>
              <a:cxn ang="0">
                <a:pos x="864" y="0"/>
              </a:cxn>
            </a:cxnLst>
            <a:rect l="0" t="0" r="0" b="0"/>
            <a:pathLst>
              <a:path w="864" h="2688">
                <a:moveTo>
                  <a:pt x="864" y="0"/>
                </a:moveTo>
                <a:lnTo>
                  <a:pt x="0" y="2688"/>
                </a:lnTo>
                <a:lnTo>
                  <a:pt x="768" y="0"/>
                </a:lnTo>
                <a:lnTo>
                  <a:pt x="864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9" name="Freeform 18"/>
          <p:cNvSpPr>
            <a:spLocks/>
          </p:cNvSpPr>
          <p:nvPr/>
        </p:nvSpPr>
        <p:spPr bwMode="auto">
          <a:xfrm>
            <a:off x="5948363" y="4246563"/>
            <a:ext cx="2090737" cy="2611437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071" y="1645"/>
              </a:cxn>
              <a:cxn ang="0">
                <a:pos x="1317" y="1645"/>
              </a:cxn>
              <a:cxn ang="0">
                <a:pos x="0" y="0"/>
              </a:cxn>
              <a:cxn ang="0">
                <a:pos x="1071" y="1645"/>
              </a:cxn>
            </a:cxnLst>
            <a:rect l="0" t="0" r="0" b="0"/>
            <a:pathLst>
              <a:path w="1317" h="1645">
                <a:moveTo>
                  <a:pt x="1071" y="1645"/>
                </a:moveTo>
                <a:lnTo>
                  <a:pt x="1317" y="1645"/>
                </a:lnTo>
                <a:lnTo>
                  <a:pt x="0" y="0"/>
                </a:lnTo>
                <a:lnTo>
                  <a:pt x="1071" y="1645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0" name="Freeform 19"/>
          <p:cNvSpPr>
            <a:spLocks/>
          </p:cNvSpPr>
          <p:nvPr/>
        </p:nvSpPr>
        <p:spPr bwMode="auto">
          <a:xfrm>
            <a:off x="5943600" y="4267200"/>
            <a:ext cx="16002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008" y="1632"/>
              </a:cxn>
              <a:cxn ang="0">
                <a:pos x="0" y="0"/>
              </a:cxn>
              <a:cxn ang="0">
                <a:pos x="960" y="1632"/>
              </a:cxn>
              <a:cxn ang="0">
                <a:pos x="1008" y="1632"/>
              </a:cxn>
            </a:cxnLst>
            <a:rect l="0" t="0" r="0" b="0"/>
            <a:pathLst>
              <a:path w="1008" h="1632">
                <a:moveTo>
                  <a:pt x="1008" y="1632"/>
                </a:moveTo>
                <a:lnTo>
                  <a:pt x="0" y="0"/>
                </a:lnTo>
                <a:lnTo>
                  <a:pt x="960" y="1632"/>
                </a:lnTo>
                <a:lnTo>
                  <a:pt x="1008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1" name="Freeform 20"/>
          <p:cNvSpPr>
            <a:spLocks/>
          </p:cNvSpPr>
          <p:nvPr/>
        </p:nvSpPr>
        <p:spPr bwMode="auto">
          <a:xfrm>
            <a:off x="5943600" y="1371600"/>
            <a:ext cx="3200400" cy="2895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2016" y="0"/>
              </a:cxn>
              <a:cxn ang="0">
                <a:pos x="2016" y="144"/>
              </a:cxn>
              <a:cxn ang="0">
                <a:pos x="0" y="1824"/>
              </a:cxn>
              <a:cxn ang="0">
                <a:pos x="2016" y="0"/>
              </a:cxn>
            </a:cxnLst>
            <a:rect l="0" t="0" r="0" b="0"/>
            <a:pathLst>
              <a:path w="2016" h="1824">
                <a:moveTo>
                  <a:pt x="2016" y="0"/>
                </a:moveTo>
                <a:lnTo>
                  <a:pt x="2016" y="144"/>
                </a:lnTo>
                <a:lnTo>
                  <a:pt x="0" y="1824"/>
                </a:lnTo>
                <a:lnTo>
                  <a:pt x="2016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2" name="Freeform 21"/>
          <p:cNvSpPr>
            <a:spLocks/>
          </p:cNvSpPr>
          <p:nvPr/>
        </p:nvSpPr>
        <p:spPr bwMode="auto">
          <a:xfrm>
            <a:off x="5943600" y="1752600"/>
            <a:ext cx="3200400" cy="2514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2016" y="0"/>
              </a:cxn>
              <a:cxn ang="0">
                <a:pos x="0" y="1584"/>
              </a:cxn>
              <a:cxn ang="0">
                <a:pos x="2016" y="48"/>
              </a:cxn>
              <a:cxn ang="0">
                <a:pos x="2016" y="0"/>
              </a:cxn>
            </a:cxnLst>
            <a:rect l="0" t="0" r="0" b="0"/>
            <a:pathLst>
              <a:path w="2016" h="1584">
                <a:moveTo>
                  <a:pt x="2016" y="0"/>
                </a:moveTo>
                <a:lnTo>
                  <a:pt x="0" y="1584"/>
                </a:lnTo>
                <a:lnTo>
                  <a:pt x="2016" y="48"/>
                </a:lnTo>
                <a:lnTo>
                  <a:pt x="2016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3" name="Freeform 22"/>
          <p:cNvSpPr>
            <a:spLocks/>
          </p:cNvSpPr>
          <p:nvPr/>
        </p:nvSpPr>
        <p:spPr bwMode="auto">
          <a:xfrm>
            <a:off x="990600" y="4267200"/>
            <a:ext cx="49530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3120" y="0"/>
              </a:cxn>
              <a:cxn ang="0">
                <a:pos x="1056" y="1632"/>
              </a:cxn>
              <a:cxn ang="0">
                <a:pos x="0" y="1632"/>
              </a:cxn>
            </a:cxnLst>
            <a:rect l="0" t="0" r="0" b="0"/>
            <a:pathLst>
              <a:path w="3120" h="1632">
                <a:moveTo>
                  <a:pt x="0" y="1632"/>
                </a:moveTo>
                <a:lnTo>
                  <a:pt x="3120" y="0"/>
                </a:lnTo>
                <a:lnTo>
                  <a:pt x="1056" y="1632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4" name="Freeform 23"/>
          <p:cNvSpPr>
            <a:spLocks/>
          </p:cNvSpPr>
          <p:nvPr/>
        </p:nvSpPr>
        <p:spPr bwMode="auto">
          <a:xfrm>
            <a:off x="533400" y="4267200"/>
            <a:ext cx="53340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3360" y="0"/>
              </a:cxn>
              <a:cxn ang="0">
                <a:pos x="144" y="1632"/>
              </a:cxn>
              <a:cxn ang="0">
                <a:pos x="0" y="1632"/>
              </a:cxn>
            </a:cxnLst>
            <a:rect l="0" t="0" r="0" b="0"/>
            <a:pathLst>
              <a:path w="3360" h="1632">
                <a:moveTo>
                  <a:pt x="0" y="1632"/>
                </a:moveTo>
                <a:lnTo>
                  <a:pt x="3360" y="0"/>
                </a:lnTo>
                <a:lnTo>
                  <a:pt x="144" y="1632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5" name="Freeform 24"/>
          <p:cNvSpPr>
            <a:spLocks/>
          </p:cNvSpPr>
          <p:nvPr/>
        </p:nvSpPr>
        <p:spPr bwMode="auto">
          <a:xfrm>
            <a:off x="366824" y="2438400"/>
            <a:ext cx="5638800" cy="1828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152"/>
              </a:cxn>
              <a:cxn ang="0">
                <a:pos x="0" y="384"/>
              </a:cxn>
              <a:cxn ang="0">
                <a:pos x="0" y="0"/>
              </a:cxn>
            </a:cxnLst>
            <a:rect l="0" t="0" r="0" b="0"/>
            <a:pathLst>
              <a:path w="3552" h="1152">
                <a:moveTo>
                  <a:pt x="0" y="0"/>
                </a:moveTo>
                <a:lnTo>
                  <a:pt x="3504" y="1152"/>
                </a:lnTo>
                <a:lnTo>
                  <a:pt x="0" y="384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6" name="Freeform 25"/>
          <p:cNvSpPr>
            <a:spLocks/>
          </p:cNvSpPr>
          <p:nvPr/>
        </p:nvSpPr>
        <p:spPr bwMode="auto">
          <a:xfrm>
            <a:off x="366824" y="2133600"/>
            <a:ext cx="5638800" cy="2133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344"/>
              </a:cxn>
              <a:cxn ang="0">
                <a:pos x="0" y="48"/>
              </a:cxn>
              <a:cxn ang="0">
                <a:pos x="0" y="0"/>
              </a:cxn>
            </a:cxnLst>
            <a:rect l="0" t="0" r="0" b="0"/>
            <a:pathLst>
              <a:path w="3552" h="1344">
                <a:moveTo>
                  <a:pt x="0" y="0"/>
                </a:moveTo>
                <a:lnTo>
                  <a:pt x="3552" y="1344"/>
                </a:lnTo>
                <a:lnTo>
                  <a:pt x="0" y="48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7" name="Freeform 26"/>
          <p:cNvSpPr>
            <a:spLocks/>
          </p:cNvSpPr>
          <p:nvPr/>
        </p:nvSpPr>
        <p:spPr bwMode="auto">
          <a:xfrm>
            <a:off x="4572000" y="4267200"/>
            <a:ext cx="13716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96" y="1632"/>
              </a:cxn>
              <a:cxn ang="0">
                <a:pos x="864" y="0"/>
              </a:cxn>
              <a:cxn ang="0">
                <a:pos x="0" y="1632"/>
              </a:cxn>
            </a:cxnLst>
            <a:rect l="0" t="0" r="0" b="0"/>
            <a:pathLst>
              <a:path w="864" h="1632">
                <a:moveTo>
                  <a:pt x="0" y="1632"/>
                </a:moveTo>
                <a:lnTo>
                  <a:pt x="96" y="1632"/>
                </a:lnTo>
                <a:lnTo>
                  <a:pt x="864" y="0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18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06902" y="1351672"/>
            <a:ext cx="5718048" cy="977486"/>
          </a:xfrm>
        </p:spPr>
        <p:txBody>
          <a:bodyPr lIns="82296" tIns="45720" bIns="0" anchor="t"/>
          <a:lstStyle>
            <a:lvl1pPr marL="54864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C51CED8-06D6-4263-B094-021A63B14EE2}" type="datetimeFigureOut">
              <a:rPr lang="en-US" smtClean="0"/>
              <a:pPr/>
              <a:t>11/12/2009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2BAEE7F-5D14-4CCC-9DCB-E2C3254D2C6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363160" y="402264"/>
            <a:ext cx="8503920" cy="886265"/>
          </a:xfrm>
          <a:prstGeom prst="rect">
            <a:avLst/>
          </a:prstGeom>
          <a:solidFill>
            <a:schemeClr val="bg2">
              <a:tint val="95000"/>
              <a:satMod val="180000"/>
              <a:alpha val="4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6902" y="512064"/>
            <a:ext cx="8156448" cy="777240"/>
          </a:xfrm>
        </p:spPr>
        <p:txBody>
          <a:bodyPr tIns="64008"/>
          <a:lstStyle>
            <a:lvl1pPr algn="l">
              <a:buNone/>
              <a:defRPr sz="3800" b="0" cap="none" spc="-150" baseline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 flipH="1">
            <a:off x="371538" y="680477"/>
            <a:ext cx="27432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9" name="Rectangle 8"/>
          <p:cNvSpPr/>
          <p:nvPr/>
        </p:nvSpPr>
        <p:spPr>
          <a:xfrm flipH="1">
            <a:off x="411109" y="680477"/>
            <a:ext cx="27432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0" name="Rectangle 9"/>
          <p:cNvSpPr/>
          <p:nvPr/>
        </p:nvSpPr>
        <p:spPr>
          <a:xfrm flipH="1">
            <a:off x="448450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 flipH="1">
            <a:off x="476702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2" name="Rectangle 11"/>
          <p:cNvSpPr/>
          <p:nvPr/>
        </p:nvSpPr>
        <p:spPr>
          <a:xfrm>
            <a:off x="500478" y="680477"/>
            <a:ext cx="36576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12064"/>
            <a:ext cx="8229600" cy="91440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64344" y="17705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55344" y="17705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C51CED8-06D6-4263-B094-021A63B14EE2}" type="datetimeFigureOut">
              <a:rPr lang="en-US" smtClean="0"/>
              <a:pPr/>
              <a:t>11/12/2009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2BAEE7F-5D14-4CCC-9DCB-E2C3254D2C6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/>
          <p:cNvSpPr/>
          <p:nvPr/>
        </p:nvSpPr>
        <p:spPr>
          <a:xfrm>
            <a:off x="0" y="402265"/>
            <a:ext cx="8867080" cy="886265"/>
          </a:xfrm>
          <a:prstGeom prst="rect">
            <a:avLst/>
          </a:prstGeom>
          <a:solidFill>
            <a:schemeClr val="bg2">
              <a:tint val="95000"/>
              <a:satMod val="180000"/>
              <a:alpha val="4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4824" y="512064"/>
            <a:ext cx="7772400" cy="914400"/>
          </a:xfrm>
        </p:spPr>
        <p:txBody>
          <a:bodyPr anchor="t"/>
          <a:lstStyle>
            <a:lvl1pPr>
              <a:defRPr sz="400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09750"/>
            <a:ext cx="4040188" cy="639762"/>
          </a:xfrm>
        </p:spPr>
        <p:txBody>
          <a:bodyPr anchor="ctr"/>
          <a:lstStyle>
            <a:lvl1pPr marL="73152" indent="0" algn="l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09750"/>
            <a:ext cx="4041775" cy="639762"/>
          </a:xfrm>
        </p:spPr>
        <p:txBody>
          <a:bodyPr anchor="ctr"/>
          <a:lstStyle>
            <a:lvl1pPr marL="73152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459037"/>
            <a:ext cx="4040188" cy="395935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459037"/>
            <a:ext cx="4041775" cy="395935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C51CED8-06D6-4263-B094-021A63B14EE2}" type="datetimeFigureOut">
              <a:rPr lang="en-US" smtClean="0"/>
              <a:pPr/>
              <a:t>11/12/2009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2BAEE7F-5D14-4CCC-9DCB-E2C3254D2C6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87790" y="680477"/>
            <a:ext cx="45720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7" name="Rectangle 16"/>
          <p:cNvSpPr/>
          <p:nvPr/>
        </p:nvSpPr>
        <p:spPr>
          <a:xfrm>
            <a:off x="47305" y="680477"/>
            <a:ext cx="2743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8" name="Rectangle 17"/>
          <p:cNvSpPr/>
          <p:nvPr/>
        </p:nvSpPr>
        <p:spPr>
          <a:xfrm>
            <a:off x="28252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9" name="Rectangle 18"/>
          <p:cNvSpPr/>
          <p:nvPr/>
        </p:nvSpPr>
        <p:spPr>
          <a:xfrm>
            <a:off x="0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0" name="Rectangle 19"/>
          <p:cNvSpPr/>
          <p:nvPr/>
        </p:nvSpPr>
        <p:spPr>
          <a:xfrm flipH="1">
            <a:off x="149770" y="680477"/>
            <a:ext cx="2743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1" name="Rectangle 20"/>
          <p:cNvSpPr/>
          <p:nvPr/>
        </p:nvSpPr>
        <p:spPr>
          <a:xfrm flipH="1">
            <a:off x="189341" y="680477"/>
            <a:ext cx="2743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2" name="Rectangle 21"/>
          <p:cNvSpPr/>
          <p:nvPr/>
        </p:nvSpPr>
        <p:spPr>
          <a:xfrm flipH="1">
            <a:off x="226682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9" name="Rectangle 28"/>
          <p:cNvSpPr/>
          <p:nvPr/>
        </p:nvSpPr>
        <p:spPr>
          <a:xfrm flipH="1">
            <a:off x="254934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30" name="Rectangle 29"/>
          <p:cNvSpPr/>
          <p:nvPr/>
        </p:nvSpPr>
        <p:spPr>
          <a:xfrm>
            <a:off x="278710" y="680477"/>
            <a:ext cx="36576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512064"/>
            <a:ext cx="7772400" cy="914400"/>
          </a:xfrm>
        </p:spPr>
        <p:txBody>
          <a:bodyPr/>
          <a:lstStyle>
            <a:lvl1pPr>
              <a:defRPr sz="4000" cap="none" baseline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C51CED8-06D6-4263-B094-021A63B14EE2}" type="datetimeFigureOut">
              <a:rPr lang="en-US" smtClean="0"/>
              <a:pPr/>
              <a:t>11/12/2009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2BAEE7F-5D14-4CCC-9DCB-E2C3254D2C6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C51CED8-06D6-4263-B094-021A63B14EE2}" type="datetimeFigureOut">
              <a:rPr lang="en-US" smtClean="0"/>
              <a:pPr/>
              <a:t>11/12/2009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2BAEE7F-5D14-4CCC-9DCB-E2C3254D2C6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73050"/>
            <a:ext cx="8229600" cy="1162050"/>
          </a:xfrm>
        </p:spPr>
        <p:txBody>
          <a:bodyPr anchor="ctr"/>
          <a:lstStyle>
            <a:lvl1pPr algn="l">
              <a:buNone/>
              <a:defRPr sz="3600" b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435100"/>
            <a:ext cx="2514600" cy="4572000"/>
          </a:xfrm>
        </p:spPr>
        <p:txBody>
          <a:bodyPr/>
          <a:lstStyle>
            <a:lvl1pPr marL="54864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429000" y="1435100"/>
            <a:ext cx="5486400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C51CED8-06D6-4263-B094-021A63B14EE2}" type="datetimeFigureOut">
              <a:rPr lang="en-US" smtClean="0"/>
              <a:pPr/>
              <a:t>11/12/2009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2BAEE7F-5D14-4CCC-9DCB-E2C3254D2C6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368032" y="0"/>
            <a:ext cx="8778240" cy="1878037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9" name="Straight Connector 8"/>
          <p:cNvCxnSpPr/>
          <p:nvPr/>
        </p:nvCxnSpPr>
        <p:spPr>
          <a:xfrm flipV="1">
            <a:off x="363195" y="1885028"/>
            <a:ext cx="8782622" cy="0"/>
          </a:xfrm>
          <a:prstGeom prst="line">
            <a:avLst/>
          </a:prstGeom>
          <a:noFill/>
          <a:ln w="19050" cap="flat" cmpd="sng" algn="ctr">
            <a:solidFill>
              <a:srgbClr val="FFFFFF">
                <a:alpha val="100000"/>
              </a:srgbClr>
            </a:soli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0" name="Group 9"/>
          <p:cNvGrpSpPr/>
          <p:nvPr/>
        </p:nvGrpSpPr>
        <p:grpSpPr>
          <a:xfrm rot="5400000">
            <a:off x="8514581" y="1219200"/>
            <a:ext cx="132763" cy="128466"/>
            <a:chOff x="6668087" y="1297746"/>
            <a:chExt cx="161840" cy="156602"/>
          </a:xfrm>
        </p:grpSpPr>
        <p:cxnSp>
          <p:nvCxnSpPr>
            <p:cNvPr id="15" name="Straight Connector 14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 bwMode="grayWhite">
          <a:xfrm>
            <a:off x="914400" y="441251"/>
            <a:ext cx="6858000" cy="701749"/>
          </a:xfrm>
        </p:spPr>
        <p:txBody>
          <a:bodyPr anchor="b"/>
          <a:lstStyle>
            <a:lvl1pPr algn="l">
              <a:buNone/>
              <a:defRPr sz="2100" b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68032" y="1893781"/>
            <a:ext cx="8778240" cy="4960144"/>
          </a:xfrm>
          <a:solidFill>
            <a:schemeClr val="bg2"/>
          </a:solidFill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White">
          <a:xfrm>
            <a:off x="914400" y="1150144"/>
            <a:ext cx="6858000" cy="685800"/>
          </a:xfrm>
        </p:spPr>
        <p:txBody>
          <a:bodyPr/>
          <a:lstStyle>
            <a:lvl1pPr marL="27432" indent="0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grpSp>
        <p:nvGrpSpPr>
          <p:cNvPr id="14" name="Group 13"/>
          <p:cNvGrpSpPr/>
          <p:nvPr/>
        </p:nvGrpSpPr>
        <p:grpSpPr>
          <a:xfrm rot="5400000">
            <a:off x="8666981" y="1371600"/>
            <a:ext cx="132763" cy="128466"/>
            <a:chOff x="6668087" y="1297746"/>
            <a:chExt cx="161840" cy="156602"/>
          </a:xfrm>
        </p:grpSpPr>
        <p:cxnSp>
          <p:nvCxnSpPr>
            <p:cNvPr id="11" name="Straight Connector 10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8" name="Group 17"/>
          <p:cNvGrpSpPr/>
          <p:nvPr/>
        </p:nvGrpSpPr>
        <p:grpSpPr>
          <a:xfrm rot="5400000">
            <a:off x="8320088" y="1474763"/>
            <a:ext cx="132763" cy="128466"/>
            <a:chOff x="6668087" y="1297746"/>
            <a:chExt cx="161840" cy="156602"/>
          </a:xfrm>
        </p:grpSpPr>
        <p:cxnSp>
          <p:nvCxnSpPr>
            <p:cNvPr id="19" name="Straight Connector 18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477000" y="55499"/>
            <a:ext cx="2133600" cy="365125"/>
          </a:xfrm>
        </p:spPr>
        <p:txBody>
          <a:bodyPr/>
          <a:lstStyle>
            <a:extLst/>
          </a:lstStyle>
          <a:p>
            <a:fld id="{1C51CED8-06D6-4263-B094-021A63B14EE2}" type="datetimeFigureOut">
              <a:rPr lang="en-US" smtClean="0"/>
              <a:pPr/>
              <a:t>11/12/2009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914400" y="55499"/>
            <a:ext cx="5562600" cy="365125"/>
          </a:xfrm>
        </p:spPr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55499"/>
            <a:ext cx="457200" cy="365125"/>
          </a:xfrm>
        </p:spPr>
        <p:txBody>
          <a:bodyPr/>
          <a:lstStyle>
            <a:extLst/>
          </a:lstStyle>
          <a:p>
            <a:fld id="{82BAEE7F-5D14-4CCC-9DCB-E2C3254D2C6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C51CED8-06D6-4263-B094-021A63B14EE2}" type="datetimeFigureOut">
              <a:rPr lang="en-US" smtClean="0"/>
              <a:pPr/>
              <a:t>11/12/2009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2BAEE7F-5D14-4CCC-9DCB-E2C3254D2C6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981200" cy="5851525"/>
          </a:xfrm>
        </p:spPr>
        <p:txBody>
          <a:bodyPr vert="eaVert" anchor="ctr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58674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C51CED8-06D6-4263-B094-021A63B14EE2}" type="datetimeFigureOut">
              <a:rPr lang="en-US" smtClean="0"/>
              <a:pPr/>
              <a:t>11/12/2009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2BAEE7F-5D14-4CCC-9DCB-E2C3254D2C6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-1"/>
            <a:ext cx="365760" cy="6854456"/>
          </a:xfrm>
          <a:prstGeom prst="rect">
            <a:avLst/>
          </a:prstGeom>
          <a:solidFill>
            <a:srgbClr val="FFFFFF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255291" y="5047394"/>
            <a:ext cx="73152" cy="169164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255291" y="4796819"/>
            <a:ext cx="73152" cy="228600"/>
          </a:xfrm>
          <a:prstGeom prst="rect">
            <a:avLst/>
          </a:prstGeom>
          <a:solidFill>
            <a:schemeClr val="accent3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255291" y="4637685"/>
            <a:ext cx="73152" cy="137160"/>
          </a:xfrm>
          <a:prstGeom prst="rect">
            <a:avLst/>
          </a:prstGeom>
          <a:solidFill>
            <a:schemeClr val="bg2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255291" y="4542559"/>
            <a:ext cx="73152" cy="7315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2" name="Rectangle 11"/>
          <p:cNvSpPr/>
          <p:nvPr/>
        </p:nvSpPr>
        <p:spPr>
          <a:xfrm>
            <a:off x="309558" y="680477"/>
            <a:ext cx="45720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5" name="Rectangle 14"/>
          <p:cNvSpPr/>
          <p:nvPr/>
        </p:nvSpPr>
        <p:spPr>
          <a:xfrm>
            <a:off x="269073" y="680477"/>
            <a:ext cx="27432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6" name="Rectangle 15"/>
          <p:cNvSpPr/>
          <p:nvPr/>
        </p:nvSpPr>
        <p:spPr>
          <a:xfrm>
            <a:off x="250020" y="680477"/>
            <a:ext cx="9144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7" name="Rectangle 16"/>
          <p:cNvSpPr/>
          <p:nvPr/>
        </p:nvSpPr>
        <p:spPr>
          <a:xfrm>
            <a:off x="221768" y="680477"/>
            <a:ext cx="9144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914400" y="512064"/>
            <a:ext cx="7772400" cy="914400"/>
          </a:xfrm>
          <a:prstGeom prst="rect">
            <a:avLst/>
          </a:prstGeom>
        </p:spPr>
        <p:txBody>
          <a:bodyPr vert="horz" anchor="t">
            <a:noAutofit/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914400" y="1783560"/>
            <a:ext cx="7772400" cy="4572000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4770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1C51CED8-06D6-4263-B094-021A63B14EE2}" type="datetimeFigureOut">
              <a:rPr lang="en-US" smtClean="0"/>
              <a:pPr/>
              <a:t>11/12/2009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914400" y="6416675"/>
            <a:ext cx="55626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8610600" y="64166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  <a:extLst/>
          </a:lstStyle>
          <a:p>
            <a:fld id="{82BAEE7F-5D14-4CCC-9DCB-E2C3254D2C63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 spc="-100" baseline="0">
          <a:solidFill>
            <a:schemeClr val="tx2">
              <a:satMod val="200000"/>
            </a:schemeClr>
          </a:solidFill>
          <a:latin typeface="+mj-lt"/>
          <a:ea typeface="+mj-ea"/>
          <a:cs typeface="+mj-cs"/>
        </a:defRPr>
      </a:lvl1pPr>
      <a:extLst/>
    </p:titleStyle>
    <p:bodyStyle>
      <a:lvl1pPr marL="411480" indent="-342900" algn="l" rtl="0" eaLnBrk="1" latinLnBrk="0" hangingPunct="1">
        <a:spcBef>
          <a:spcPts val="700"/>
        </a:spcBef>
        <a:buClr>
          <a:schemeClr val="tx2"/>
        </a:buClr>
        <a:buSzPct val="95000"/>
        <a:buFont typeface="Wingdings"/>
        <a:buChar char="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740664" indent="-285750" algn="l" rtl="0" eaLnBrk="1" latinLnBrk="0" hangingPunct="1">
        <a:spcBef>
          <a:spcPct val="20000"/>
        </a:spcBef>
        <a:buClr>
          <a:schemeClr val="accent2"/>
        </a:buClr>
        <a:buSzPct val="90000"/>
        <a:buFont typeface="Wingdings"/>
        <a:buChar char="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96696" indent="-228600" algn="l" rtl="0" eaLnBrk="1" latinLnBrk="0" hangingPunct="1">
        <a:spcBef>
          <a:spcPct val="20000"/>
        </a:spcBef>
        <a:buClr>
          <a:schemeClr val="accent2"/>
        </a:buClr>
        <a:buFont typeface="Wingdings 2"/>
        <a:buChar char="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61872" indent="-228600" algn="l" rtl="0" eaLnBrk="1" latinLnBrk="0" hangingPunct="1">
        <a:spcBef>
          <a:spcPct val="20000"/>
        </a:spcBef>
        <a:buClr>
          <a:schemeClr val="accent3"/>
        </a:buClr>
        <a:buFont typeface="Wingdings 3"/>
        <a:buChar char="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4pPr>
      <a:lvl5pPr marL="1481328" indent="-210312" algn="l" rtl="0" eaLnBrk="1" latinLnBrk="0" hangingPunct="1"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09928" indent="-210312" algn="l" rtl="0" eaLnBrk="1" latinLnBrk="0" hangingPunct="1">
        <a:spcBef>
          <a:spcPct val="20000"/>
        </a:spcBef>
        <a:buClr>
          <a:schemeClr val="accent3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01952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93976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ucpl.lib.mo.us/childrens/Clips/race.jpg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hyperlink" Target="http://www.animationartgallery.com/images/CJG/CJGSPTR.gif" TargetMode="External"/><Relationship Id="rId4" Type="http://schemas.openxmlformats.org/officeDocument/2006/relationships/hyperlink" Target="http://www.youtube.com/watch?v=iH48Lc7wq0U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Force and Motion: Part </a:t>
            </a:r>
            <a:r>
              <a:rPr lang="en-US" dirty="0" err="1" smtClean="0"/>
              <a:t>iiI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90600" y="4800600"/>
            <a:ext cx="7086600" cy="1752600"/>
          </a:xfrm>
        </p:spPr>
        <p:txBody>
          <a:bodyPr>
            <a:normAutofit/>
          </a:bodyPr>
          <a:lstStyle/>
          <a:p>
            <a:r>
              <a:rPr lang="en-US" dirty="0" smtClean="0"/>
              <a:t>Ryan Cates</a:t>
            </a:r>
          </a:p>
          <a:p>
            <a:r>
              <a:rPr lang="en-US" dirty="0" smtClean="0"/>
              <a:t>University of South Florida</a:t>
            </a:r>
          </a:p>
          <a:p>
            <a:r>
              <a:rPr lang="en-US" dirty="0" smtClean="0"/>
              <a:t>Big Idea 11: Energy and Transfer and Transformation</a:t>
            </a:r>
          </a:p>
          <a:p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Vocabulary Review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371600"/>
            <a:ext cx="7772400" cy="5074440"/>
          </a:xfrm>
        </p:spPr>
        <p:txBody>
          <a:bodyPr>
            <a:normAutofit fontScale="92500"/>
          </a:bodyPr>
          <a:lstStyle/>
          <a:p>
            <a:pPr lvl="1"/>
            <a:r>
              <a:rPr lang="en-US" dirty="0" smtClean="0"/>
              <a:t>What is the </a:t>
            </a:r>
            <a:r>
              <a:rPr lang="en-US" smtClean="0"/>
              <a:t>Newton’s first </a:t>
            </a:r>
            <a:r>
              <a:rPr lang="en-US" dirty="0" smtClean="0"/>
              <a:t>law of motion (law of inertia)?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What is the difference between mass and weight?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What are 5 types of potential energy? 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A block weighing 100 pounds will have how many times more inertia than a block weighing 50 pounds?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What were the forces that kept the penny on the paper in the penny in the cup experiment?</a:t>
            </a:r>
          </a:p>
          <a:p>
            <a:pPr lvl="1"/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Newton’s Second Law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An object that feels a force also feels and acceleration.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14400" y="3048000"/>
            <a:ext cx="2266950" cy="2266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962400" y="2971800"/>
            <a:ext cx="4248150" cy="3200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Force = mass x acceleration</a:t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Which object will have greater force if acceleration is the same?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Balancing toothpicks</a:t>
            </a:r>
            <a:endParaRPr lang="en-US" dirty="0"/>
          </a:p>
        </p:txBody>
      </p:sp>
      <p:pic>
        <p:nvPicPr>
          <p:cNvPr id="1027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838200" y="1752600"/>
            <a:ext cx="5291667" cy="3968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096000" y="1752600"/>
            <a:ext cx="2847975" cy="426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Insane chair balancing</a:t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References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783560"/>
            <a:ext cx="7772400" cy="5074440"/>
          </a:xfrm>
        </p:spPr>
        <p:txBody>
          <a:bodyPr>
            <a:normAutofit fontScale="62500" lnSpcReduction="20000"/>
          </a:bodyPr>
          <a:lstStyle/>
          <a:p>
            <a:r>
              <a:rPr lang="en-US" dirty="0" smtClean="0"/>
              <a:t>"</a:t>
            </a:r>
            <a:r>
              <a:rPr lang="en-US" dirty="0" err="1" smtClean="0"/>
              <a:t>Forkin</a:t>
            </a:r>
            <a:r>
              <a:rPr lang="en-US" dirty="0" smtClean="0"/>
              <a:t>’ Cool « Innocent Bystanders." </a:t>
            </a:r>
            <a:r>
              <a:rPr lang="en-US" u="sng" dirty="0" smtClean="0"/>
              <a:t>Innocent Bystanders</a:t>
            </a:r>
            <a:r>
              <a:rPr lang="en-US" dirty="0" smtClean="0"/>
              <a:t>. 27 Oct. 2009 &lt;http://michaelscomments.wordpress.com/2008/02/28/forkin-cool/&gt;.</a:t>
            </a:r>
          </a:p>
          <a:p>
            <a:r>
              <a:rPr lang="en-US" dirty="0" smtClean="0"/>
              <a:t>"Fork Trick (© FMS Computer Training)." </a:t>
            </a:r>
            <a:r>
              <a:rPr lang="en-US" u="sng" dirty="0" smtClean="0"/>
              <a:t>FMS Computer Training (© FMS Computer Training)</a:t>
            </a:r>
            <a:r>
              <a:rPr lang="en-US" dirty="0" smtClean="0"/>
              <a:t>. 27 Oct. 2009 &lt;http://www.barrett.net/forktrick.html&gt;.</a:t>
            </a:r>
          </a:p>
          <a:p>
            <a:r>
              <a:rPr lang="en-US" dirty="0" smtClean="0"/>
              <a:t>"YouTube - Insane Chair Balancing." </a:t>
            </a:r>
            <a:r>
              <a:rPr lang="en-US" u="sng" dirty="0" smtClean="0"/>
              <a:t>YouTube - Broadcast Yourself.</a:t>
            </a:r>
            <a:r>
              <a:rPr lang="en-US" dirty="0" smtClean="0"/>
              <a:t>. 27 Oct. 2009 &lt;http://www.youtube.com/watch?v=6aB8I63JFB8&gt;.</a:t>
            </a:r>
          </a:p>
          <a:p>
            <a:r>
              <a:rPr lang="en-US" dirty="0" err="1" smtClean="0"/>
              <a:t>akkoKaisui</a:t>
            </a:r>
            <a:r>
              <a:rPr lang="en-US" dirty="0" smtClean="0"/>
              <a:t>. "YouTube - Newton's Laws of Motion illustrated with 3D animations and motion graphics." </a:t>
            </a:r>
            <a:r>
              <a:rPr lang="en-US" u="sng" dirty="0" smtClean="0"/>
              <a:t>YouTube - Broadcast Yourself.</a:t>
            </a:r>
            <a:r>
              <a:rPr lang="en-US" dirty="0" smtClean="0"/>
              <a:t>. 28 Oct. 2009 &lt;http://www.youtube.com/watch?v=iH48Lc7wq0U&gt;. </a:t>
            </a:r>
            <a:r>
              <a:rPr lang="en-US" dirty="0" smtClean="0">
                <a:hlinkClick r:id="rId3"/>
              </a:rPr>
              <a:t>http://www.ucpl.lib.mo.us/childrens/Clips/race.jpg</a:t>
            </a:r>
            <a:endParaRPr lang="en-US" dirty="0" smtClean="0"/>
          </a:p>
          <a:p>
            <a:r>
              <a:rPr lang="en-US" dirty="0" smtClean="0">
                <a:hlinkClick r:id="rId4"/>
              </a:rPr>
              <a:t>http://www.youtube.com/watch?v=iH48Lc7wq0U</a:t>
            </a:r>
            <a:endParaRPr lang="en-US" dirty="0" smtClean="0"/>
          </a:p>
          <a:p>
            <a:r>
              <a:rPr lang="en-US" dirty="0" smtClean="0">
                <a:hlinkClick r:id="rId5"/>
              </a:rPr>
              <a:t>http://www.animationartgallery.com/images/CJG/CJGSPTR.gif</a:t>
            </a:r>
            <a:endParaRPr lang="en-US" dirty="0" smtClean="0"/>
          </a:p>
          <a:p>
            <a:r>
              <a:rPr lang="en-US" dirty="0" smtClean="0"/>
              <a:t>http://www.teambenya.com/.a/6a00e54ef03e8988330105362f67cf970b-800wi</a:t>
            </a:r>
          </a:p>
          <a:p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etro">
  <a:themeElements>
    <a:clrScheme name="Metro">
      <a:dk1>
        <a:sysClr val="windowText" lastClr="000000"/>
      </a:dk1>
      <a:lt1>
        <a:sysClr val="window" lastClr="FFFFFF"/>
      </a:lt1>
      <a:dk2>
        <a:srgbClr val="4E5B6F"/>
      </a:dk2>
      <a:lt2>
        <a:srgbClr val="D6ECFF"/>
      </a:lt2>
      <a:accent1>
        <a:srgbClr val="7FD13B"/>
      </a:accent1>
      <a:accent2>
        <a:srgbClr val="EA157A"/>
      </a:accent2>
      <a:accent3>
        <a:srgbClr val="FEB80A"/>
      </a:accent3>
      <a:accent4>
        <a:srgbClr val="00ADDC"/>
      </a:accent4>
      <a:accent5>
        <a:srgbClr val="738AC8"/>
      </a:accent5>
      <a:accent6>
        <a:srgbClr val="1AB39F"/>
      </a:accent6>
      <a:hlink>
        <a:srgbClr val="EB8803"/>
      </a:hlink>
      <a:folHlink>
        <a:srgbClr val="5F7791"/>
      </a:folHlink>
    </a:clrScheme>
    <a:fontScheme name="Metro">
      <a:majorFont>
        <a:latin typeface="Consolas"/>
        <a:ea typeface=""/>
        <a:cs typeface=""/>
        <a:font script="Jpan" typeface="HG丸ｺﾞｼｯｸM-PRO"/>
        <a:font script="Hang" typeface="HY중고딕"/>
        <a:font script="Hans" typeface="华文楷体"/>
        <a:font script="Hant" typeface="新細明體"/>
        <a:font script="Arab" typeface="Tahoma"/>
        <a:font script="Hebr" typeface="Levenim MT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Corbel"/>
        <a:ea typeface=""/>
        <a:cs typeface=""/>
        <a:font script="Jpan" typeface="HGｺﾞｼｯｸM"/>
        <a:font script="Hang" typeface="맑은 고딕"/>
        <a:font script="Hans" typeface="宋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Metro">
      <a:fillStyleLst>
        <a:solidFill>
          <a:schemeClr val="phClr"/>
        </a:solidFill>
        <a:gradFill rotWithShape="1">
          <a:gsLst>
            <a:gs pos="0">
              <a:schemeClr val="phClr">
                <a:tint val="25000"/>
                <a:satMod val="125000"/>
              </a:schemeClr>
            </a:gs>
            <a:gs pos="40000">
              <a:schemeClr val="phClr">
                <a:tint val="55000"/>
                <a:satMod val="130000"/>
              </a:schemeClr>
            </a:gs>
            <a:gs pos="50000">
              <a:schemeClr val="phClr">
                <a:tint val="59000"/>
                <a:satMod val="130000"/>
              </a:schemeClr>
            </a:gs>
            <a:gs pos="65000">
              <a:schemeClr val="phClr">
                <a:tint val="55000"/>
                <a:satMod val="130000"/>
              </a:schemeClr>
            </a:gs>
            <a:gs pos="100000">
              <a:schemeClr val="phClr">
                <a:tint val="20000"/>
                <a:satMod val="12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48000"/>
                <a:satMod val="138000"/>
              </a:schemeClr>
            </a:gs>
            <a:gs pos="25000">
              <a:schemeClr val="phClr">
                <a:tint val="85000"/>
              </a:schemeClr>
            </a:gs>
            <a:gs pos="40000">
              <a:schemeClr val="phClr">
                <a:tint val="92000"/>
              </a:schemeClr>
            </a:gs>
            <a:gs pos="50000">
              <a:schemeClr val="phClr">
                <a:tint val="93000"/>
              </a:schemeClr>
            </a:gs>
            <a:gs pos="60000">
              <a:schemeClr val="phClr">
                <a:tint val="92000"/>
              </a:schemeClr>
            </a:gs>
            <a:gs pos="75000">
              <a:schemeClr val="phClr">
                <a:tint val="83000"/>
                <a:satMod val="108000"/>
              </a:schemeClr>
            </a:gs>
            <a:gs pos="100000">
              <a:schemeClr val="phClr">
                <a:tint val="48000"/>
                <a:satMod val="150000"/>
              </a:schemeClr>
            </a:gs>
          </a:gsLst>
          <a:lin ang="5400000" scaled="0"/>
        </a:gradFill>
      </a:fillStyleLst>
      <a:lnStyleLst>
        <a:ln w="12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</a:effectStyle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>
            <a:bevelT w="0" h="0"/>
            <a:contourClr>
              <a:schemeClr val="phClr">
                <a:tint val="70000"/>
              </a:schemeClr>
            </a:contourClr>
          </a:sp3d>
        </a:effectStyle>
        <a:effectStyle>
          <a:effectLst>
            <a:glow rad="101500">
              <a:schemeClr val="phClr">
                <a:alpha val="42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glow" dir="t">
              <a:rot lat="0" lon="0" rev="4800000"/>
            </a:lightRig>
          </a:scene3d>
          <a:sp3d prstMaterial="powder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bg1">
                <a:shade val="100000"/>
                <a:satMod val="150000"/>
              </a:schemeClr>
            </a:gs>
            <a:gs pos="65000">
              <a:schemeClr val="bg1">
                <a:shade val="90000"/>
                <a:satMod val="375000"/>
              </a:schemeClr>
            </a:gs>
            <a:gs pos="100000">
              <a:schemeClr val="phClr">
                <a:tint val="88000"/>
                <a:satMod val="40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0000"/>
                <a:satMod val="180000"/>
              </a:schemeClr>
              <a:schemeClr val="phClr">
                <a:tint val="90000"/>
                <a:satMod val="20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Metro</Template>
  <TotalTime>542</TotalTime>
  <Words>245</Words>
  <Application>Microsoft Office PowerPoint</Application>
  <PresentationFormat>On-screen Show (4:3)</PresentationFormat>
  <Paragraphs>34</Paragraphs>
  <Slides>7</Slides>
  <Notes>6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8" baseType="lpstr">
      <vt:lpstr>Metro</vt:lpstr>
      <vt:lpstr>Force and Motion: Part iiI</vt:lpstr>
      <vt:lpstr>Vocabulary Review</vt:lpstr>
      <vt:lpstr>Newton’s Second Law</vt:lpstr>
      <vt:lpstr>Force = mass x acceleration </vt:lpstr>
      <vt:lpstr>Balancing toothpicks</vt:lpstr>
      <vt:lpstr>Insane chair balancing </vt:lpstr>
      <vt:lpstr>References</vt:lpstr>
    </vt:vector>
  </TitlesOfParts>
  <Company>College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Electricity and Magnetism </dc:title>
  <dc:creator>Ryan Cates</dc:creator>
  <cp:lastModifiedBy>Ryan Cates</cp:lastModifiedBy>
  <cp:revision>59</cp:revision>
  <dcterms:created xsi:type="dcterms:W3CDTF">2009-10-10T00:21:59Z</dcterms:created>
  <dcterms:modified xsi:type="dcterms:W3CDTF">2009-11-12T17:38:41Z</dcterms:modified>
</cp:coreProperties>
</file>