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3888D-09A4-4F0F-AC41-3AFC8582B7F5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F2457-FC6A-4224-ACC0-02B8E2A74B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ED11D-1D2C-473F-8B53-17A485634F5A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073FB-CDF9-404B-8309-917EF3B03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772400" cy="1470025"/>
          </a:xfrm>
        </p:spPr>
        <p:txBody>
          <a:bodyPr/>
          <a:lstStyle/>
          <a:p>
            <a:r>
              <a:rPr lang="en-US" dirty="0" smtClean="0"/>
              <a:t>Forces and Motion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/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 </a:t>
            </a:r>
          </a:p>
          <a:p>
            <a:r>
              <a:rPr lang="en-US" dirty="0" smtClean="0"/>
              <a:t>STARS Program</a:t>
            </a:r>
            <a:endParaRPr lang="en-US" dirty="0"/>
          </a:p>
        </p:txBody>
      </p:sp>
      <p:pic>
        <p:nvPicPr>
          <p:cNvPr id="4" name="Picture 3" descr="usain_bolt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2057400"/>
            <a:ext cx="49530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Friction</a:t>
            </a:r>
          </a:p>
          <a:p>
            <a:r>
              <a:rPr lang="en-US" dirty="0" smtClean="0"/>
              <a:t>Gravity</a:t>
            </a:r>
          </a:p>
          <a:p>
            <a:r>
              <a:rPr lang="en-US" dirty="0" smtClean="0"/>
              <a:t>Position </a:t>
            </a:r>
          </a:p>
          <a:p>
            <a:r>
              <a:rPr lang="en-US" dirty="0" smtClean="0"/>
              <a:t>Speed</a:t>
            </a:r>
          </a:p>
          <a:p>
            <a:r>
              <a:rPr lang="en-US" dirty="0" smtClean="0"/>
              <a:t>Velocity</a:t>
            </a:r>
          </a:p>
          <a:p>
            <a:r>
              <a:rPr lang="en-US" dirty="0" smtClean="0"/>
              <a:t>Acceleration</a:t>
            </a:r>
          </a:p>
          <a:p>
            <a:r>
              <a:rPr lang="en-US" dirty="0" smtClean="0"/>
              <a:t>Momentum</a:t>
            </a:r>
            <a:endParaRPr lang="en-US" dirty="0"/>
          </a:p>
        </p:txBody>
      </p:sp>
      <p:pic>
        <p:nvPicPr>
          <p:cNvPr id="4" name="Picture 3" descr="latin_dictiona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1524000"/>
            <a:ext cx="4648200" cy="452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Types of Forces?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Friction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Friction</a:t>
            </a:r>
            <a:endParaRPr lang="en-US" sz="2800"/>
          </a:p>
          <a:p>
            <a:pPr lvl="1"/>
            <a:r>
              <a:rPr lang="en-US"/>
              <a:t>force that opposes motion between 2 surfaces</a:t>
            </a:r>
          </a:p>
          <a:p>
            <a:pPr lvl="1"/>
            <a:r>
              <a:rPr lang="en-US"/>
              <a:t>depends on the:</a:t>
            </a:r>
          </a:p>
          <a:p>
            <a:pPr lvl="2">
              <a:spcBef>
                <a:spcPct val="10000"/>
              </a:spcBef>
            </a:pPr>
            <a:r>
              <a:rPr lang="en-US" sz="2800"/>
              <a:t>types of surfaces</a:t>
            </a:r>
          </a:p>
          <a:p>
            <a:pPr lvl="2">
              <a:spcBef>
                <a:spcPct val="10000"/>
              </a:spcBef>
            </a:pPr>
            <a:r>
              <a:rPr lang="en-US" sz="2800"/>
              <a:t>force between the surfaces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6502400" y="2933700"/>
          <a:ext cx="2444750" cy="3057525"/>
        </p:xfrm>
        <a:graphic>
          <a:graphicData uri="http://schemas.openxmlformats.org/presentationml/2006/ole">
            <p:oleObj spid="_x0000_s1026" name="Clip" r:id="rId4" imgW="4671360" imgH="5839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Friction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5726113" cy="4191000"/>
          </a:xfrm>
        </p:spPr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Friction is greater...</a:t>
            </a:r>
            <a:endParaRPr lang="en-US" sz="2800"/>
          </a:p>
          <a:p>
            <a:pPr lvl="1">
              <a:spcBef>
                <a:spcPct val="10000"/>
              </a:spcBef>
            </a:pPr>
            <a:r>
              <a:rPr lang="en-US"/>
              <a:t>between rough surfaces</a:t>
            </a:r>
          </a:p>
          <a:p>
            <a:pPr lvl="1">
              <a:spcBef>
                <a:spcPct val="10000"/>
              </a:spcBef>
            </a:pPr>
            <a:r>
              <a:rPr lang="en-US"/>
              <a:t>when there’s a greater force between the surfaces </a:t>
            </a:r>
            <a:br>
              <a:rPr lang="en-US"/>
            </a:br>
            <a:r>
              <a:rPr lang="en-US"/>
              <a:t>(e.g. more weight)</a:t>
            </a:r>
            <a:endParaRPr lang="en-US" sz="2400" b="1">
              <a:solidFill>
                <a:schemeClr val="folHlink"/>
              </a:solidFill>
            </a:endParaRP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6502400" y="2933700"/>
          <a:ext cx="2444750" cy="3057525"/>
        </p:xfrm>
        <a:graphic>
          <a:graphicData uri="http://schemas.openxmlformats.org/presentationml/2006/ole">
            <p:oleObj spid="_x0000_s2050" name="Clip" r:id="rId4" imgW="4671360" imgH="58392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3824288"/>
          </a:xfrm>
        </p:spPr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Gravity</a:t>
            </a:r>
            <a:r>
              <a:rPr lang="en-US" sz="2800"/>
              <a:t> </a:t>
            </a:r>
          </a:p>
          <a:p>
            <a:pPr marL="795338" lvl="1" indent="-338138"/>
            <a:r>
              <a:rPr lang="en-US" sz="3200"/>
              <a:t>force of attraction between any two objects in the universe</a:t>
            </a:r>
          </a:p>
          <a:p>
            <a:pPr marL="795338" lvl="1" indent="-338138">
              <a:spcBef>
                <a:spcPct val="60000"/>
              </a:spcBef>
            </a:pPr>
            <a:r>
              <a:rPr lang="en-US" sz="3200"/>
              <a:t>increases as...</a:t>
            </a:r>
          </a:p>
          <a:p>
            <a:pPr marL="1252538" lvl="2" indent="-342900"/>
            <a:r>
              <a:rPr lang="en-US" sz="3200"/>
              <a:t>mass increases</a:t>
            </a:r>
          </a:p>
          <a:p>
            <a:pPr marL="1252538" lvl="2" indent="-342900"/>
            <a:r>
              <a:rPr lang="en-US" sz="3200"/>
              <a:t>distance decreases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1117600"/>
          </a:xfrm>
        </p:spPr>
        <p:txBody>
          <a:bodyPr/>
          <a:lstStyle/>
          <a:p>
            <a:r>
              <a:rPr lang="en-US" sz="2800"/>
              <a:t>Who experiences more gravity - the astronaut or the politician?</a:t>
            </a:r>
          </a:p>
        </p:txBody>
      </p:sp>
      <p:graphicFrame>
        <p:nvGraphicFramePr>
          <p:cNvPr id="20484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23988" y="5205413"/>
          <a:ext cx="3233737" cy="1652587"/>
        </p:xfrm>
        <a:graphic>
          <a:graphicData uri="http://schemas.openxmlformats.org/presentationml/2006/ole">
            <p:oleObj spid="_x0000_s3074" name="Clip" r:id="rId3" imgW="3471840" imgH="3519360" progId="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3144838" y="3940175"/>
          <a:ext cx="468312" cy="595313"/>
        </p:xfrm>
        <a:graphic>
          <a:graphicData uri="http://schemas.openxmlformats.org/presentationml/2006/ole">
            <p:oleObj spid="_x0000_s3075" name="Clip" r:id="rId4" imgW="1218960" imgH="1548000" progId="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2012950" y="5867400"/>
          <a:ext cx="717550" cy="627063"/>
        </p:xfrm>
        <a:graphic>
          <a:graphicData uri="http://schemas.openxmlformats.org/presentationml/2006/ole">
            <p:oleObj spid="_x0000_s3076" name="Clip" r:id="rId5" imgW="1807560" imgH="1578240" progId="">
              <p:embed/>
            </p:oleObj>
          </a:graphicData>
        </a:graphic>
      </p:graphicFrame>
      <p:graphicFrame>
        <p:nvGraphicFramePr>
          <p:cNvPr id="20487" name="Object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87975" y="5205413"/>
          <a:ext cx="3233738" cy="1652587"/>
        </p:xfrm>
        <a:graphic>
          <a:graphicData uri="http://schemas.openxmlformats.org/presentationml/2006/ole">
            <p:oleObj spid="_x0000_s3077" name="Clip" r:id="rId6" imgW="3471840" imgH="3519360" progId="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7478713" y="4041775"/>
          <a:ext cx="468312" cy="595313"/>
        </p:xfrm>
        <a:graphic>
          <a:graphicData uri="http://schemas.openxmlformats.org/presentationml/2006/ole">
            <p:oleObj spid="_x0000_s3078" name="Clip" r:id="rId7" imgW="1218960" imgH="1548000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7408863" y="2276475"/>
          <a:ext cx="1089025" cy="1081088"/>
        </p:xfrm>
        <a:graphic>
          <a:graphicData uri="http://schemas.openxmlformats.org/presentationml/2006/ole">
            <p:oleObj spid="_x0000_s3079" name="Clip" r:id="rId8" imgW="1649520" imgH="1638360" progId="">
              <p:embed/>
            </p:oleObj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41388" y="4564063"/>
            <a:ext cx="1336675" cy="1250950"/>
            <a:chOff x="593" y="2875"/>
            <a:chExt cx="842" cy="788"/>
          </a:xfrm>
        </p:grpSpPr>
        <p:sp>
          <p:nvSpPr>
            <p:cNvPr id="20491" name="Line 11"/>
            <p:cNvSpPr>
              <a:spLocks noChangeShapeType="1"/>
            </p:cNvSpPr>
            <p:nvPr/>
          </p:nvSpPr>
          <p:spPr bwMode="auto">
            <a:xfrm>
              <a:off x="1020" y="3396"/>
              <a:ext cx="335" cy="267"/>
            </a:xfrm>
            <a:prstGeom prst="line">
              <a:avLst/>
            </a:prstGeom>
            <a:noFill/>
            <a:ln w="57150" cap="sq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593" y="2875"/>
              <a:ext cx="84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lang="en-US" sz="2400">
                  <a:solidFill>
                    <a:schemeClr val="folHlink"/>
                  </a:solidFill>
                </a:rPr>
                <a:t>less distance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8002588" y="4300538"/>
            <a:ext cx="1065212" cy="1309687"/>
            <a:chOff x="5041" y="2709"/>
            <a:chExt cx="671" cy="825"/>
          </a:xfrm>
        </p:grpSpPr>
        <p:sp>
          <p:nvSpPr>
            <p:cNvPr id="20494" name="Line 14"/>
            <p:cNvSpPr>
              <a:spLocks noChangeShapeType="1"/>
            </p:cNvSpPr>
            <p:nvPr/>
          </p:nvSpPr>
          <p:spPr bwMode="auto">
            <a:xfrm flipV="1">
              <a:off x="5123" y="3229"/>
              <a:ext cx="249" cy="305"/>
            </a:xfrm>
            <a:prstGeom prst="line">
              <a:avLst/>
            </a:prstGeom>
            <a:noFill/>
            <a:ln w="57150" cap="sq">
              <a:solidFill>
                <a:srgbClr val="FFFF00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5041" y="2709"/>
              <a:ext cx="67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>
              <a:spAutoFit/>
            </a:bodyPr>
            <a:lstStyle/>
            <a:p>
              <a:pPr algn="ctr"/>
              <a:r>
                <a:rPr lang="en-US" sz="2400">
                  <a:solidFill>
                    <a:schemeClr val="folHlink"/>
                  </a:solidFill>
                </a:rPr>
                <a:t>more mass</a:t>
              </a:r>
            </a:p>
          </p:txBody>
        </p:sp>
      </p:grp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1371600" y="2743200"/>
            <a:ext cx="77724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Which exerts more gravity - 	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the Earth or the moon?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 autoUpdateAnimBg="0" advAuto="0"/>
      <p:bldP spid="20496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62025" y="1371600"/>
            <a:ext cx="7669213" cy="1963738"/>
          </a:xfrm>
        </p:spPr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Weight</a:t>
            </a:r>
            <a:endParaRPr lang="en-US" sz="2800"/>
          </a:p>
          <a:p>
            <a:pPr marL="795338" lvl="1" indent="-338138"/>
            <a:r>
              <a:rPr lang="en-US"/>
              <a:t>the force of gravity on an object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379538" y="5373688"/>
            <a:ext cx="3468687" cy="1403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chemeClr val="folHlink"/>
                </a:solidFill>
              </a:rPr>
              <a:t>MASS</a:t>
            </a:r>
            <a:endParaRPr lang="en-US" sz="3400"/>
          </a:p>
          <a:p>
            <a:pPr algn="ctr"/>
            <a:r>
              <a:rPr lang="en-US" sz="2600" i="1"/>
              <a:t>always the same</a:t>
            </a:r>
          </a:p>
          <a:p>
            <a:pPr algn="ctr"/>
            <a:r>
              <a:rPr lang="en-US" sz="2600" i="1"/>
              <a:t>(kg)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121275" y="5373688"/>
            <a:ext cx="3468688" cy="1403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chemeClr val="folHlink"/>
                </a:solidFill>
              </a:rPr>
              <a:t>WEIGHT</a:t>
            </a:r>
            <a:endParaRPr lang="en-US" sz="3400"/>
          </a:p>
          <a:p>
            <a:pPr algn="ctr"/>
            <a:r>
              <a:rPr lang="en-US" sz="2600" i="1"/>
              <a:t>depends on gravity</a:t>
            </a:r>
          </a:p>
          <a:p>
            <a:pPr algn="ctr"/>
            <a:r>
              <a:rPr lang="en-US" sz="2600" i="1"/>
              <a:t>(N)</a:t>
            </a:r>
            <a:endParaRPr lang="en-US" sz="3400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1368425" y="2917825"/>
            <a:ext cx="3735388" cy="2014538"/>
          </a:xfrm>
          <a:prstGeom prst="star32">
            <a:avLst>
              <a:gd name="adj" fmla="val 44491"/>
            </a:avLst>
          </a:prstGeom>
          <a:solidFill>
            <a:schemeClr val="folHlink"/>
          </a:solidFill>
          <a:ln w="28575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7200" b="1" i="1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sz="7200" b="1">
                <a:solidFill>
                  <a:srgbClr val="000000"/>
                </a:solidFill>
                <a:latin typeface="Times New Roman" pitchFamily="18" charset="0"/>
              </a:rPr>
              <a:t> = </a:t>
            </a:r>
            <a:r>
              <a:rPr lang="en-US" sz="7200" b="1" i="1">
                <a:solidFill>
                  <a:srgbClr val="000000"/>
                </a:solidFill>
                <a:latin typeface="Times New Roman" pitchFamily="18" charset="0"/>
              </a:rPr>
              <a:t>mg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430838" y="3024188"/>
            <a:ext cx="3367087" cy="1800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574675" indent="-574675"/>
            <a:r>
              <a:rPr lang="en-US" sz="2800" b="1" i="1">
                <a:solidFill>
                  <a:srgbClr val="FFFFFF"/>
                </a:solidFill>
                <a:latin typeface="Times New Roman" pitchFamily="18" charset="0"/>
              </a:rPr>
              <a:t>W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</a:rPr>
              <a:t>:	weight (N)</a:t>
            </a:r>
          </a:p>
          <a:p>
            <a:pPr marL="574675" indent="-574675"/>
            <a:r>
              <a:rPr lang="en-US" sz="2800" b="1" i="1">
                <a:solidFill>
                  <a:srgbClr val="FFFFFF"/>
                </a:solidFill>
                <a:latin typeface="Times New Roman" pitchFamily="18" charset="0"/>
              </a:rPr>
              <a:t>m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</a:rPr>
              <a:t>:	mass (kg)</a:t>
            </a:r>
          </a:p>
          <a:p>
            <a:pPr marL="574675" indent="-574675"/>
            <a:r>
              <a:rPr lang="en-US" sz="2800" b="1" i="1">
                <a:solidFill>
                  <a:srgbClr val="FFFFFF"/>
                </a:solidFill>
                <a:latin typeface="Times New Roman" pitchFamily="18" charset="0"/>
              </a:rPr>
              <a:t>g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</a:rPr>
              <a:t>:	acceleration due to gravity (m/s</a:t>
            </a:r>
            <a:r>
              <a:rPr lang="en-US" sz="2800" b="1" baseline="30000">
                <a:solidFill>
                  <a:srgbClr val="FFFFFF"/>
                </a:solidFill>
                <a:latin typeface="Times New Roman" pitchFamily="18" charset="0"/>
              </a:rPr>
              <a:t>2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 autoUpdateAnimBg="0" advAuto="0"/>
      <p:bldP spid="21508" grpId="0" autoUpdateAnimBg="0"/>
      <p:bldP spid="21509" grpId="0" autoUpdateAnimBg="0"/>
      <p:bldP spid="21510" grpId="0" animBg="1" autoUpdateAnimBg="0"/>
      <p:bldP spid="2151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62025" y="1371600"/>
            <a:ext cx="6778625" cy="1270000"/>
          </a:xfrm>
        </p:spPr>
        <p:txBody>
          <a:bodyPr/>
          <a:lstStyle/>
          <a:p>
            <a:r>
              <a:rPr lang="en-US" sz="2800"/>
              <a:t>Would you weigh more on Earth or Jupiter?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07100" y="2141538"/>
            <a:ext cx="3035300" cy="4543425"/>
            <a:chOff x="3784" y="1349"/>
            <a:chExt cx="1912" cy="2862"/>
          </a:xfrm>
        </p:grpSpPr>
        <p:graphicFrame>
          <p:nvGraphicFramePr>
            <p:cNvPr id="22533" name="Object 5"/>
            <p:cNvGraphicFramePr>
              <a:graphicFrameLocks noChangeAspect="1"/>
            </p:cNvGraphicFramePr>
            <p:nvPr/>
          </p:nvGraphicFramePr>
          <p:xfrm>
            <a:off x="3784" y="2273"/>
            <a:ext cx="1912" cy="1938"/>
          </p:xfrm>
          <a:graphic>
            <a:graphicData uri="http://schemas.openxmlformats.org/presentationml/2006/ole">
              <p:oleObj spid="_x0000_s4098" name="Clip" r:id="rId4" imgW="1748160" imgH="1771920" progId="">
                <p:embed/>
              </p:oleObj>
            </a:graphicData>
          </a:graphic>
        </p:graphicFrame>
        <p:graphicFrame>
          <p:nvGraphicFramePr>
            <p:cNvPr id="22534" name="Object 6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4419" y="1349"/>
            <a:ext cx="642" cy="642"/>
          </p:xfrm>
          <a:graphic>
            <a:graphicData uri="http://schemas.openxmlformats.org/presentationml/2006/ole">
              <p:oleObj spid="_x0000_s4099" name="Clip" r:id="rId5" imgW="3471840" imgH="3519360" progId="">
                <p:embed/>
              </p:oleObj>
            </a:graphicData>
          </a:graphic>
        </p:graphicFrame>
      </p:grp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3290888" y="3933825"/>
            <a:ext cx="0" cy="754063"/>
          </a:xfrm>
          <a:prstGeom prst="line">
            <a:avLst/>
          </a:prstGeom>
          <a:noFill/>
          <a:ln w="57150" cap="sq">
            <a:solidFill>
              <a:schemeClr val="folHlink"/>
            </a:solidFill>
            <a:round/>
            <a:headEnd type="none" w="sm" len="sm"/>
            <a:tailEnd type="stealth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3290888" y="5222875"/>
            <a:ext cx="0" cy="754063"/>
          </a:xfrm>
          <a:prstGeom prst="line">
            <a:avLst/>
          </a:prstGeom>
          <a:noFill/>
          <a:ln w="57150" cap="sq">
            <a:solidFill>
              <a:schemeClr val="folHlink"/>
            </a:solidFill>
            <a:round/>
            <a:headEnd type="none" w="sm" len="sm"/>
            <a:tailEnd type="stealth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962025" y="4614863"/>
            <a:ext cx="6778625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252538" lvl="2" indent="-342900" eaLnBrk="1" hangingPunct="1">
              <a:spcBef>
                <a:spcPct val="1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greater gravity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962025" y="5899150"/>
            <a:ext cx="6778625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252538" lvl="2" indent="-342900" eaLnBrk="1" hangingPunct="1">
              <a:spcBef>
                <a:spcPct val="1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greater weight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965200" y="3341688"/>
            <a:ext cx="67786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252538" lvl="2" indent="-342900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greater mass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954088" y="2649538"/>
            <a:ext cx="67786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95338" lvl="1" indent="-338138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Jupiter because...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3" autoUpdateAnimBg="0" advAuto="0"/>
      <p:bldP spid="22535" grpId="0" animBg="1"/>
      <p:bldP spid="22536" grpId="0" animBg="1"/>
      <p:bldP spid="22537" grpId="0" autoUpdateAnimBg="0"/>
      <p:bldP spid="22538" grpId="0" autoUpdateAnimBg="0"/>
      <p:bldP spid="22539" grpId="0" autoUpdateAnimBg="0"/>
      <p:bldP spid="22540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location of an object in space and it always depends on a frame of reference</a:t>
            </a:r>
            <a:endParaRPr lang="en-US" dirty="0"/>
          </a:p>
        </p:txBody>
      </p:sp>
      <p:pic>
        <p:nvPicPr>
          <p:cNvPr id="4" name="Picture 3" descr="person-on-mountain-top-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2971800"/>
            <a:ext cx="42672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5562600"/>
            <a:ext cx="1363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East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5638800"/>
            <a:ext cx="167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West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5562600"/>
            <a:ext cx="2171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Above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34200" y="5638800"/>
            <a:ext cx="1977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Below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884" y="3352800"/>
            <a:ext cx="88971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 words describe position?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066800"/>
            <a:ext cx="57580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Speed and Velocity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 descr="flying%20p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362200"/>
            <a:ext cx="6438900" cy="3536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and Velocity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Speed is the distance </a:t>
            </a:r>
            <a:r>
              <a:rPr lang="en-US" dirty="0" smtClean="0"/>
              <a:t>an object </a:t>
            </a:r>
            <a:r>
              <a:rPr lang="en-US" dirty="0" smtClean="0"/>
              <a:t>travels in a certain amount of time</a:t>
            </a:r>
          </a:p>
          <a:p>
            <a:pPr lvl="1"/>
            <a:r>
              <a:rPr lang="en-US" dirty="0" smtClean="0"/>
              <a:t>Tells you how quickly or slowly something is moving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09800" y="4191000"/>
          <a:ext cx="4187825" cy="1492250"/>
        </p:xfrm>
        <a:graphic>
          <a:graphicData uri="http://schemas.openxmlformats.org/presentationml/2006/ole">
            <p:oleObj spid="_x0000_s5123" name="Equation" r:id="rId4" imgW="10918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and Velocity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Velocity is the measure of an objects speed in a certain direction </a:t>
            </a:r>
          </a:p>
          <a:p>
            <a:pPr lvl="1"/>
            <a:r>
              <a:rPr lang="en-US" dirty="0" smtClean="0"/>
              <a:t>Must know a direction something is moving to know its velocity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066800" y="4953000"/>
            <a:ext cx="16002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4191000" y="4343400"/>
            <a:ext cx="609600" cy="1447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6400800" y="4800600"/>
            <a:ext cx="17526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 miles/hr, east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594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miles/hr, north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5791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 miles/hr, west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fast an object’s velocity changes over time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 object accelerates when it slows down or speeds up</a:t>
            </a:r>
            <a:endParaRPr lang="en-US" dirty="0"/>
          </a:p>
        </p:txBody>
      </p:sp>
      <p:pic>
        <p:nvPicPr>
          <p:cNvPr id="4" name="Picture 3" descr="Acceleration_to_M5_Dimen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743200"/>
            <a:ext cx="76200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Newton’s First Law</a:t>
            </a:r>
          </a:p>
        </p:txBody>
      </p:sp>
      <p:sp>
        <p:nvSpPr>
          <p:cNvPr id="15364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2209800"/>
            <a:ext cx="7537450" cy="4075113"/>
          </a:xfrm>
        </p:spPr>
        <p:txBody>
          <a:bodyPr/>
          <a:lstStyle/>
          <a:p>
            <a:r>
              <a:rPr lang="en-US" b="1" dirty="0">
                <a:solidFill>
                  <a:schemeClr val="folHlink"/>
                </a:solidFill>
              </a:rPr>
              <a:t>Newton’s First Law of Motion</a:t>
            </a:r>
            <a:endParaRPr lang="en-US" dirty="0"/>
          </a:p>
          <a:p>
            <a:pPr lvl="1"/>
            <a:r>
              <a:rPr lang="en-US" sz="3600" dirty="0"/>
              <a:t>An object at rest will remain at rest and an object in </a:t>
            </a:r>
            <a:r>
              <a:rPr lang="en-US" sz="3600" dirty="0">
                <a:solidFill>
                  <a:schemeClr val="folHlink"/>
                </a:solidFill>
              </a:rPr>
              <a:t>motion</a:t>
            </a:r>
            <a:r>
              <a:rPr lang="en-US" sz="3600" dirty="0"/>
              <a:t> will continue moving at a </a:t>
            </a:r>
            <a:r>
              <a:rPr lang="en-US" sz="3600" dirty="0">
                <a:solidFill>
                  <a:schemeClr val="folHlink"/>
                </a:solidFill>
              </a:rPr>
              <a:t>constant </a:t>
            </a:r>
            <a:r>
              <a:rPr lang="en-US" sz="3600" dirty="0" smtClean="0">
                <a:solidFill>
                  <a:schemeClr val="folHlink"/>
                </a:solidFill>
              </a:rPr>
              <a:t>velocity</a:t>
            </a:r>
            <a:r>
              <a:rPr lang="en-US" sz="3600" dirty="0" smtClean="0"/>
              <a:t> </a:t>
            </a:r>
            <a:r>
              <a:rPr lang="en-US" sz="3600" dirty="0"/>
              <a:t>unless acted upon by a </a:t>
            </a:r>
            <a:r>
              <a:rPr lang="en-US" sz="3600" dirty="0">
                <a:solidFill>
                  <a:schemeClr val="folHlink"/>
                </a:solidFill>
              </a:rPr>
              <a:t>net force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bldLvl="5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Newton’s Second Law</a:t>
            </a:r>
          </a:p>
        </p:txBody>
      </p:sp>
      <p:sp>
        <p:nvSpPr>
          <p:cNvPr id="17412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685800" y="2133600"/>
            <a:ext cx="7966075" cy="4075113"/>
          </a:xfrm>
        </p:spPr>
        <p:txBody>
          <a:bodyPr/>
          <a:lstStyle/>
          <a:p>
            <a:r>
              <a:rPr lang="en-US" sz="2800" b="1" dirty="0">
                <a:solidFill>
                  <a:schemeClr val="folHlink"/>
                </a:solidFill>
              </a:rPr>
              <a:t>Newton’s Second Law of Motion</a:t>
            </a:r>
            <a:endParaRPr lang="en-US" sz="2800" dirty="0"/>
          </a:p>
          <a:p>
            <a:pPr marL="795338" lvl="1" indent="-338138"/>
            <a:r>
              <a:rPr lang="en-US" sz="3200" b="1" dirty="0">
                <a:solidFill>
                  <a:srgbClr val="FFFF00"/>
                </a:solidFill>
              </a:rPr>
              <a:t>The acceleration of an object </a:t>
            </a:r>
            <a:r>
              <a:rPr lang="en-US" sz="3200" b="1" dirty="0" smtClean="0">
                <a:solidFill>
                  <a:srgbClr val="FFFF00"/>
                </a:solidFill>
              </a:rPr>
              <a:t>depends </a:t>
            </a:r>
            <a:r>
              <a:rPr lang="en-US" sz="3200" b="1" dirty="0" smtClean="0">
                <a:solidFill>
                  <a:srgbClr val="FFFF00"/>
                </a:solidFill>
              </a:rPr>
              <a:t>on the object’s mass and the force applied to it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70349" y="5516539"/>
            <a:ext cx="2260554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Times New Roman" pitchFamily="18" charset="0"/>
              </a:rPr>
              <a:t>F =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bldLvl="5" autoUpdateAnimBg="0" advAuto="0"/>
      <p:bldP spid="1741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Newton’s Third Law</a:t>
            </a:r>
          </a:p>
        </p:txBody>
      </p:sp>
      <p:sp>
        <p:nvSpPr>
          <p:cNvPr id="2867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1177925" y="1484313"/>
            <a:ext cx="7720013" cy="4075112"/>
          </a:xfrm>
        </p:spPr>
        <p:txBody>
          <a:bodyPr/>
          <a:lstStyle/>
          <a:p>
            <a:r>
              <a:rPr lang="en-US" b="1" dirty="0">
                <a:solidFill>
                  <a:schemeClr val="folHlink"/>
                </a:solidFill>
              </a:rPr>
              <a:t>Newton’s Third Law of Motion</a:t>
            </a:r>
            <a:endParaRPr lang="en-US" dirty="0"/>
          </a:p>
          <a:p>
            <a:pPr marL="795338" lvl="1" indent="-338138"/>
            <a:r>
              <a:rPr lang="en-US" sz="3200" b="1" dirty="0"/>
              <a:t>When one object exerts a force on a second object, the second object exerts an equal but opposite force on the first.</a:t>
            </a:r>
          </a:p>
        </p:txBody>
      </p:sp>
      <p:pic>
        <p:nvPicPr>
          <p:cNvPr id="28677" name="Picture 5" descr="action-reaction - A-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325" y="4621213"/>
            <a:ext cx="3802063" cy="195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 bldLvl="5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368</Words>
  <Application>Microsoft Office PowerPoint</Application>
  <PresentationFormat>On-screen Show (4:3)</PresentationFormat>
  <Paragraphs>104</Paragraphs>
  <Slides>17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Clip</vt:lpstr>
      <vt:lpstr>Equation</vt:lpstr>
      <vt:lpstr>Forces and Motion </vt:lpstr>
      <vt:lpstr>Vocabulary</vt:lpstr>
      <vt:lpstr>Types of Forces?</vt:lpstr>
      <vt:lpstr>Friction</vt:lpstr>
      <vt:lpstr>Friction</vt:lpstr>
      <vt:lpstr>Gravity</vt:lpstr>
      <vt:lpstr>Gravity</vt:lpstr>
      <vt:lpstr>Gravity</vt:lpstr>
      <vt:lpstr>Gravity</vt:lpstr>
      <vt:lpstr>Position </vt:lpstr>
      <vt:lpstr>Slide 11</vt:lpstr>
      <vt:lpstr>Speed and Velocity</vt:lpstr>
      <vt:lpstr>Speed and Velocity</vt:lpstr>
      <vt:lpstr>Acceleration </vt:lpstr>
      <vt:lpstr>Newton’s First Law</vt:lpstr>
      <vt:lpstr>Newton’s Second Law</vt:lpstr>
      <vt:lpstr>Newton’s Third Law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Forces and Motion </dc:title>
  <dc:creator>Owner</dc:creator>
  <cp:lastModifiedBy>Owner</cp:lastModifiedBy>
  <cp:revision>5</cp:revision>
  <dcterms:created xsi:type="dcterms:W3CDTF">2009-11-10T00:15:27Z</dcterms:created>
  <dcterms:modified xsi:type="dcterms:W3CDTF">2009-11-10T05:37:23Z</dcterms:modified>
</cp:coreProperties>
</file>