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56" r:id="rId3"/>
    <p:sldId id="262" r:id="rId4"/>
    <p:sldId id="274" r:id="rId5"/>
    <p:sldId id="263" r:id="rId6"/>
    <p:sldId id="266" r:id="rId7"/>
    <p:sldId id="267" r:id="rId8"/>
    <p:sldId id="268" r:id="rId9"/>
    <p:sldId id="264" r:id="rId10"/>
    <p:sldId id="265" r:id="rId11"/>
    <p:sldId id="269" r:id="rId12"/>
    <p:sldId id="257" r:id="rId13"/>
    <p:sldId id="258" r:id="rId14"/>
    <p:sldId id="259" r:id="rId15"/>
    <p:sldId id="260" r:id="rId16"/>
    <p:sldId id="261" r:id="rId17"/>
    <p:sldId id="270" r:id="rId18"/>
    <p:sldId id="273" r:id="rId19"/>
    <p:sldId id="271" r:id="rId20"/>
    <p:sldId id="272"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14" autoAdjust="0"/>
    <p:restoredTop sz="94660"/>
  </p:normalViewPr>
  <p:slideViewPr>
    <p:cSldViewPr>
      <p:cViewPr varScale="1">
        <p:scale>
          <a:sx n="67" d="100"/>
          <a:sy n="67" d="100"/>
        </p:scale>
        <p:origin x="-120" y="-15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0C118A-E357-4D81-A70D-8BD4F2FD29B2}" type="datetimeFigureOut">
              <a:rPr lang="en-US" smtClean="0"/>
              <a:t>2/17/2010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78BE42-EF26-4184-B8BB-B4F51EAF784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0C118A-E357-4D81-A70D-8BD4F2FD29B2}" type="datetimeFigureOut">
              <a:rPr lang="en-US" smtClean="0"/>
              <a:t>2/17/2010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78BE42-EF26-4184-B8BB-B4F51EAF784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0C118A-E357-4D81-A70D-8BD4F2FD29B2}" type="datetimeFigureOut">
              <a:rPr lang="en-US" smtClean="0"/>
              <a:t>2/17/2010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78BE42-EF26-4184-B8BB-B4F51EAF784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0C118A-E357-4D81-A70D-8BD4F2FD29B2}" type="datetimeFigureOut">
              <a:rPr lang="en-US" smtClean="0"/>
              <a:t>2/17/2010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78BE42-EF26-4184-B8BB-B4F51EAF784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0C118A-E357-4D81-A70D-8BD4F2FD29B2}" type="datetimeFigureOut">
              <a:rPr lang="en-US" smtClean="0"/>
              <a:t>2/17/2010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78BE42-EF26-4184-B8BB-B4F51EAF784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0C118A-E357-4D81-A70D-8BD4F2FD29B2}" type="datetimeFigureOut">
              <a:rPr lang="en-US" smtClean="0"/>
              <a:t>2/17/2010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78BE42-EF26-4184-B8BB-B4F51EAF784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0C118A-E357-4D81-A70D-8BD4F2FD29B2}" type="datetimeFigureOut">
              <a:rPr lang="en-US" smtClean="0"/>
              <a:t>2/17/2010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78BE42-EF26-4184-B8BB-B4F51EAF784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0C118A-E357-4D81-A70D-8BD4F2FD29B2}" type="datetimeFigureOut">
              <a:rPr lang="en-US" smtClean="0"/>
              <a:t>2/17/2010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78BE42-EF26-4184-B8BB-B4F51EAF784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0C118A-E357-4D81-A70D-8BD4F2FD29B2}" type="datetimeFigureOut">
              <a:rPr lang="en-US" smtClean="0"/>
              <a:t>2/17/2010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78BE42-EF26-4184-B8BB-B4F51EAF784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0C118A-E357-4D81-A70D-8BD4F2FD29B2}" type="datetimeFigureOut">
              <a:rPr lang="en-US" smtClean="0"/>
              <a:t>2/17/2010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78BE42-EF26-4184-B8BB-B4F51EAF784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0C118A-E357-4D81-A70D-8BD4F2FD29B2}" type="datetimeFigureOut">
              <a:rPr lang="en-US" smtClean="0"/>
              <a:t>2/17/2010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78BE42-EF26-4184-B8BB-B4F51EAF784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0C118A-E357-4D81-A70D-8BD4F2FD29B2}" type="datetimeFigureOut">
              <a:rPr lang="en-US" smtClean="0"/>
              <a:t>2/17/2010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78BE42-EF26-4184-B8BB-B4F51EAF784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www.sheppardsoftware.com/content/animals/kidscorner/foodchain/photosynthesis.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sheppardsoftware.com/content/animals/kidscorner/games/animaldietgame.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sheppardsoftware.com/content/animals/kidscorner/games/producersconsumersgame.ht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wmf"/><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sheppardsoftware.com/content/animals/kidscorner/games/foodchaingame.ht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teacher.scholastic.com/ACTIVITIES/explorer/ecosystems/be_an_explorer/map/foodweb_play.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Disclaimer</a:t>
            </a:r>
            <a:endParaRPr lang="en-US" dirty="0"/>
          </a:p>
        </p:txBody>
      </p:sp>
      <p:sp>
        <p:nvSpPr>
          <p:cNvPr id="3" name="Subtitle 2"/>
          <p:cNvSpPr>
            <a:spLocks noGrp="1"/>
          </p:cNvSpPr>
          <p:nvPr>
            <p:ph type="subTitle" idx="1"/>
          </p:nvPr>
        </p:nvSpPr>
        <p:spPr/>
        <p:txBody>
          <a:bodyPr/>
          <a:lstStyle/>
          <a:p>
            <a:r>
              <a:rPr lang="en-US" dirty="0" smtClean="0"/>
              <a:t>This presentation may contain copyrighted material, please </a:t>
            </a:r>
          </a:p>
          <a:p>
            <a:r>
              <a:rPr lang="en-US" dirty="0" smtClean="0"/>
              <a:t>DO NOT DISTRIBUTE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Food Chains and Food Webs</a:t>
            </a:r>
            <a:endParaRPr lang="en-US" dirty="0"/>
          </a:p>
        </p:txBody>
      </p:sp>
      <p:sp>
        <p:nvSpPr>
          <p:cNvPr id="3" name="Subtitle 2"/>
          <p:cNvSpPr>
            <a:spLocks noGrp="1"/>
          </p:cNvSpPr>
          <p:nvPr>
            <p:ph type="subTitle" idx="1"/>
          </p:nvPr>
        </p:nvSpPr>
        <p:spPr/>
        <p:txBody>
          <a:bodyPr/>
          <a:lstStyle/>
          <a:p>
            <a:r>
              <a:rPr lang="en-US" dirty="0" err="1" smtClean="0"/>
              <a:t>Dayna</a:t>
            </a:r>
            <a:r>
              <a:rPr lang="en-US" dirty="0" smtClean="0"/>
              <a:t> Lee Martinez</a:t>
            </a:r>
          </a:p>
          <a:p>
            <a:r>
              <a:rPr lang="en-US" dirty="0" smtClean="0"/>
              <a:t>STARS-USF</a:t>
            </a:r>
          </a:p>
          <a:p>
            <a:r>
              <a:rPr lang="en-US" dirty="0" err="1" smtClean="0"/>
              <a:t>Maniscalco</a:t>
            </a:r>
            <a:endParaRPr lang="en-US" dirty="0"/>
          </a:p>
        </p:txBody>
      </p:sp>
      <p:pic>
        <p:nvPicPr>
          <p:cNvPr id="1026" name="Picture 2" descr="C:\Documents and Settings\dlmartin\Local Settings\Temporary Internet Files\Content.IE5\61OVY1U5\MCAN03966_0000[1].wmf"/>
          <p:cNvPicPr>
            <a:picLocks noChangeAspect="1" noChangeArrowheads="1"/>
          </p:cNvPicPr>
          <p:nvPr/>
        </p:nvPicPr>
        <p:blipFill>
          <a:blip r:embed="rId2" cstate="print"/>
          <a:srcRect/>
          <a:stretch>
            <a:fillRect/>
          </a:stretch>
        </p:blipFill>
        <p:spPr bwMode="auto">
          <a:xfrm>
            <a:off x="5679541" y="3431263"/>
            <a:ext cx="3464459" cy="3426737"/>
          </a:xfrm>
          <a:prstGeom prst="rect">
            <a:avLst/>
          </a:prstGeom>
          <a:noFill/>
        </p:spPr>
      </p:pic>
      <p:pic>
        <p:nvPicPr>
          <p:cNvPr id="5" name="Picture 2" descr="http://www.globalchange.umich.edu/globalchange1/current/lectures/predation/lynx_hare.jpg"/>
          <p:cNvPicPr>
            <a:picLocks noChangeAspect="1" noChangeArrowheads="1"/>
          </p:cNvPicPr>
          <p:nvPr/>
        </p:nvPicPr>
        <p:blipFill>
          <a:blip r:embed="rId3" cstate="print"/>
          <a:srcRect/>
          <a:stretch>
            <a:fillRect/>
          </a:stretch>
        </p:blipFill>
        <p:spPr bwMode="auto">
          <a:xfrm>
            <a:off x="381000" y="228600"/>
            <a:ext cx="3239756" cy="216777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Producers</a:t>
            </a:r>
            <a:endParaRPr lang="en-US" dirty="0"/>
          </a:p>
        </p:txBody>
      </p:sp>
      <p:sp>
        <p:nvSpPr>
          <p:cNvPr id="3" name="Content Placeholder 2"/>
          <p:cNvSpPr>
            <a:spLocks noGrp="1"/>
          </p:cNvSpPr>
          <p:nvPr>
            <p:ph idx="1"/>
          </p:nvPr>
        </p:nvSpPr>
        <p:spPr/>
        <p:txBody>
          <a:bodyPr/>
          <a:lstStyle/>
          <a:p>
            <a:r>
              <a:rPr lang="en-US" dirty="0" smtClean="0"/>
              <a:t>Plants are called </a:t>
            </a:r>
            <a:r>
              <a:rPr lang="en-US" b="1" dirty="0"/>
              <a:t>producers</a:t>
            </a:r>
            <a:r>
              <a:rPr lang="en-US" dirty="0" smtClean="0"/>
              <a:t>. This is because they </a:t>
            </a:r>
            <a:r>
              <a:rPr lang="en-US" b="1" dirty="0"/>
              <a:t>produce their own food!</a:t>
            </a:r>
            <a:r>
              <a:rPr lang="en-US" dirty="0" smtClean="0"/>
              <a:t> They do this by using light energy from the Sun, carbon dioxide from the air and water from the soil to produce food - in the form of glucose/sugar. </a:t>
            </a:r>
            <a:br>
              <a:rPr lang="en-US" dirty="0" smtClean="0"/>
            </a:br>
            <a:r>
              <a:rPr lang="en-US" dirty="0" smtClean="0"/>
              <a:t>The process is called photosynthesis</a:t>
            </a:r>
          </a:p>
        </p:txBody>
      </p:sp>
      <p:pic>
        <p:nvPicPr>
          <p:cNvPr id="18437" name="Picture 5" descr="http://www.sheppardsoftware.com/content/animals/kidscorner/images/foodchain/photosynthchain.gif">
            <a:hlinkClick r:id="rId2"/>
          </p:cNvPr>
          <p:cNvPicPr>
            <a:picLocks noChangeAspect="1" noChangeArrowheads="1"/>
          </p:cNvPicPr>
          <p:nvPr/>
        </p:nvPicPr>
        <p:blipFill>
          <a:blip r:embed="rId3" cstate="print"/>
          <a:srcRect/>
          <a:stretch>
            <a:fillRect/>
          </a:stretch>
        </p:blipFill>
        <p:spPr bwMode="auto">
          <a:xfrm>
            <a:off x="368307" y="4953000"/>
            <a:ext cx="8623293" cy="110420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sheppardsoftware.com/content/animals/kidscorner/foodchain/photosynth.gif"/>
          <p:cNvPicPr>
            <a:picLocks noChangeAspect="1" noChangeArrowheads="1"/>
          </p:cNvPicPr>
          <p:nvPr/>
        </p:nvPicPr>
        <p:blipFill>
          <a:blip r:embed="rId2" cstate="print"/>
          <a:srcRect/>
          <a:stretch>
            <a:fillRect/>
          </a:stretch>
        </p:blipFill>
        <p:spPr bwMode="auto">
          <a:xfrm>
            <a:off x="2524125" y="1295400"/>
            <a:ext cx="4562475" cy="5384724"/>
          </a:xfrm>
          <a:prstGeom prst="rect">
            <a:avLst/>
          </a:prstGeom>
          <a:noFill/>
        </p:spPr>
      </p:pic>
      <p:sp>
        <p:nvSpPr>
          <p:cNvPr id="5" name="Title 4"/>
          <p:cNvSpPr>
            <a:spLocks noGrp="1"/>
          </p:cNvSpPr>
          <p:nvPr>
            <p:ph type="title"/>
          </p:nvPr>
        </p:nvSpPr>
        <p:spPr/>
        <p:txBody>
          <a:bodyPr/>
          <a:lstStyle/>
          <a:p>
            <a:r>
              <a:rPr lang="en-US" dirty="0" smtClean="0"/>
              <a:t>Photosynthesis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Consumers</a:t>
            </a:r>
            <a:endParaRPr lang="en-US" dirty="0"/>
          </a:p>
        </p:txBody>
      </p:sp>
      <p:sp>
        <p:nvSpPr>
          <p:cNvPr id="3" name="Content Placeholder 2"/>
          <p:cNvSpPr>
            <a:spLocks noGrp="1"/>
          </p:cNvSpPr>
          <p:nvPr>
            <p:ph idx="1"/>
          </p:nvPr>
        </p:nvSpPr>
        <p:spPr>
          <a:xfrm>
            <a:off x="457200" y="1447800"/>
            <a:ext cx="8686800" cy="4525963"/>
          </a:xfrm>
        </p:spPr>
        <p:txBody>
          <a:bodyPr>
            <a:normAutofit/>
          </a:bodyPr>
          <a:lstStyle/>
          <a:p>
            <a:r>
              <a:rPr lang="en-US" sz="2800" dirty="0" smtClean="0"/>
              <a:t>Animals are called </a:t>
            </a:r>
            <a:r>
              <a:rPr lang="en-US" sz="2800" b="1" dirty="0"/>
              <a:t>consumers</a:t>
            </a:r>
            <a:r>
              <a:rPr lang="en-US" sz="2800" dirty="0" smtClean="0"/>
              <a:t>. This is because they cannot make their own food, so they need to</a:t>
            </a:r>
            <a:r>
              <a:rPr lang="en-US" sz="2800" b="1" dirty="0"/>
              <a:t> consume (eat) plants and/or animals</a:t>
            </a:r>
            <a:r>
              <a:rPr lang="en-US" sz="2800" dirty="0" smtClean="0"/>
              <a:t>.</a:t>
            </a:r>
          </a:p>
          <a:p>
            <a:endParaRPr lang="en-US" sz="2800" dirty="0"/>
          </a:p>
          <a:p>
            <a:r>
              <a:rPr lang="en-US" sz="2800" dirty="0" smtClean="0"/>
              <a:t>Consumers are divided into three categories</a:t>
            </a:r>
          </a:p>
          <a:p>
            <a:pPr lvl="1"/>
            <a:r>
              <a:rPr lang="en-US" sz="2400" dirty="0" smtClean="0"/>
              <a:t>Carnivores</a:t>
            </a:r>
          </a:p>
          <a:p>
            <a:pPr lvl="1"/>
            <a:r>
              <a:rPr lang="en-US" sz="2400" dirty="0" smtClean="0"/>
              <a:t>Herbivores</a:t>
            </a:r>
          </a:p>
          <a:p>
            <a:pPr lvl="1"/>
            <a:r>
              <a:rPr lang="en-US" sz="2400" dirty="0" smtClean="0"/>
              <a:t>Omnivores</a:t>
            </a:r>
          </a:p>
          <a:p>
            <a:pPr lvl="1">
              <a:buNone/>
            </a:pP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descr="http://www.sheppardsoftware.com/content/animals/kidscorner/animaldiet/carnivore.gif"/>
          <p:cNvPicPr>
            <a:picLocks noChangeAspect="1" noChangeArrowheads="1"/>
          </p:cNvPicPr>
          <p:nvPr/>
        </p:nvPicPr>
        <p:blipFill>
          <a:blip r:embed="rId2" cstate="print"/>
          <a:srcRect/>
          <a:stretch>
            <a:fillRect/>
          </a:stretch>
        </p:blipFill>
        <p:spPr bwMode="auto">
          <a:xfrm>
            <a:off x="381000" y="228600"/>
            <a:ext cx="8305800" cy="648330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www.sheppardsoftware.com/content/animals/kidscorner/animaldiet/herbivore.gif"/>
          <p:cNvPicPr>
            <a:picLocks noChangeAspect="1" noChangeArrowheads="1"/>
          </p:cNvPicPr>
          <p:nvPr/>
        </p:nvPicPr>
        <p:blipFill>
          <a:blip r:embed="rId2" cstate="print"/>
          <a:srcRect/>
          <a:stretch>
            <a:fillRect/>
          </a:stretch>
        </p:blipFill>
        <p:spPr bwMode="auto">
          <a:xfrm>
            <a:off x="609600" y="76200"/>
            <a:ext cx="8036079" cy="67056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4" descr="http://www.sheppardsoftware.com/content/animals/kidscorner/animaldiet/omnivore.gif"/>
          <p:cNvPicPr>
            <a:picLocks noChangeAspect="1" noChangeArrowheads="1"/>
          </p:cNvPicPr>
          <p:nvPr/>
        </p:nvPicPr>
        <p:blipFill>
          <a:blip r:embed="rId2" cstate="print"/>
          <a:srcRect/>
          <a:stretch>
            <a:fillRect/>
          </a:stretch>
        </p:blipFill>
        <p:spPr bwMode="auto">
          <a:xfrm>
            <a:off x="304800" y="685800"/>
            <a:ext cx="8575254" cy="54864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Is it a carnivore, herbivore or omnivore?</a:t>
            </a:r>
            <a:endParaRPr lang="en-US" dirty="0"/>
          </a:p>
        </p:txBody>
      </p:sp>
      <p:sp>
        <p:nvSpPr>
          <p:cNvPr id="3" name="Content Placeholder 2"/>
          <p:cNvSpPr>
            <a:spLocks noGrp="1"/>
          </p:cNvSpPr>
          <p:nvPr>
            <p:ph idx="1"/>
          </p:nvPr>
        </p:nvSpPr>
        <p:spPr/>
        <p:txBody>
          <a:bodyPr/>
          <a:lstStyle/>
          <a:p>
            <a:r>
              <a:rPr lang="en-US" dirty="0" smtClean="0">
                <a:hlinkClick r:id="rId2"/>
              </a:rPr>
              <a:t>http://www.sheppardsoftware.com/content/animals/kidscorner/games/animaldietgame.htm</a:t>
            </a: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sheppardsoftware.com/content/animals/kidscorner/foodchain/decomposers.gif"/>
          <p:cNvPicPr>
            <a:picLocks noChangeAspect="1" noChangeArrowheads="1"/>
          </p:cNvPicPr>
          <p:nvPr/>
        </p:nvPicPr>
        <p:blipFill>
          <a:blip r:embed="rId2" cstate="print"/>
          <a:srcRect/>
          <a:stretch>
            <a:fillRect/>
          </a:stretch>
        </p:blipFill>
        <p:spPr bwMode="auto">
          <a:xfrm>
            <a:off x="519793" y="296561"/>
            <a:ext cx="8167007" cy="618043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Are they producers, consumers or decomposers?</a:t>
            </a:r>
            <a:endParaRPr lang="en-US" dirty="0"/>
          </a:p>
        </p:txBody>
      </p:sp>
      <p:sp>
        <p:nvSpPr>
          <p:cNvPr id="3" name="Content Placeholder 2"/>
          <p:cNvSpPr>
            <a:spLocks noGrp="1"/>
          </p:cNvSpPr>
          <p:nvPr>
            <p:ph idx="1"/>
          </p:nvPr>
        </p:nvSpPr>
        <p:spPr/>
        <p:txBody>
          <a:bodyPr/>
          <a:lstStyle/>
          <a:p>
            <a:r>
              <a:rPr lang="en-US" dirty="0" smtClean="0">
                <a:hlinkClick r:id="rId2"/>
              </a:rPr>
              <a:t>http://www.sheppardsoftware.com/content/animals/kidscorner/games/producersconsumersgame.htm</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Predator/Prey Relationship</a:t>
            </a:r>
            <a:endParaRPr lang="en-US" dirty="0"/>
          </a:p>
        </p:txBody>
      </p:sp>
      <p:sp>
        <p:nvSpPr>
          <p:cNvPr id="3" name="Content Placeholder 2"/>
          <p:cNvSpPr>
            <a:spLocks noGrp="1"/>
          </p:cNvSpPr>
          <p:nvPr>
            <p:ph idx="1"/>
          </p:nvPr>
        </p:nvSpPr>
        <p:spPr/>
        <p:txBody>
          <a:bodyPr/>
          <a:lstStyle/>
          <a:p>
            <a:r>
              <a:rPr lang="en-US" dirty="0"/>
              <a:t>In Nature's plan, there is no such thing as a good or bad </a:t>
            </a:r>
            <a:r>
              <a:rPr lang="en-US" dirty="0" smtClean="0"/>
              <a:t>animal.</a:t>
            </a:r>
          </a:p>
          <a:p>
            <a:endParaRPr lang="en-US" dirty="0" smtClean="0"/>
          </a:p>
          <a:p>
            <a:r>
              <a:rPr lang="en-US" dirty="0" smtClean="0"/>
              <a:t>There </a:t>
            </a:r>
            <a:r>
              <a:rPr lang="en-US" dirty="0"/>
              <a:t>are only those animals that kill to eat (predators) and those that are killed and eaten (prey</a:t>
            </a:r>
            <a:r>
              <a:rPr lang="en-US" dirty="0" smtClean="0"/>
              <a:t>).</a:t>
            </a:r>
            <a:endParaRPr lang="en-US" dirty="0"/>
          </a:p>
        </p:txBody>
      </p:sp>
      <p:pic>
        <p:nvPicPr>
          <p:cNvPr id="11266" name="Picture 2" descr="http://www.globalchange.umich.edu/globalchange1/current/lectures/predation/lynx_hare.jpg"/>
          <p:cNvPicPr>
            <a:picLocks noChangeAspect="1" noChangeArrowheads="1"/>
          </p:cNvPicPr>
          <p:nvPr/>
        </p:nvPicPr>
        <p:blipFill>
          <a:blip r:embed="rId2" cstate="print"/>
          <a:srcRect/>
          <a:stretch>
            <a:fillRect/>
          </a:stretch>
        </p:blipFill>
        <p:spPr bwMode="auto">
          <a:xfrm>
            <a:off x="5334000" y="4495800"/>
            <a:ext cx="3239756" cy="2167779"/>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Predator/Prey Relationship</a:t>
            </a:r>
            <a:endParaRPr lang="en-US" dirty="0"/>
          </a:p>
        </p:txBody>
      </p:sp>
      <p:sp>
        <p:nvSpPr>
          <p:cNvPr id="3" name="Content Placeholder 2"/>
          <p:cNvSpPr>
            <a:spLocks noGrp="1"/>
          </p:cNvSpPr>
          <p:nvPr>
            <p:ph idx="1"/>
          </p:nvPr>
        </p:nvSpPr>
        <p:spPr>
          <a:xfrm>
            <a:off x="457200" y="1600200"/>
            <a:ext cx="3657600" cy="4525963"/>
          </a:xfrm>
        </p:spPr>
        <p:txBody>
          <a:bodyPr>
            <a:noAutofit/>
          </a:bodyPr>
          <a:lstStyle/>
          <a:p>
            <a:r>
              <a:rPr lang="en-US" sz="1600" dirty="0"/>
              <a:t>Is there really any difference between a hungry mountain lion stalking, killing, and eating a deer and a hunter stalking, shooting, and taking a deer home for his family to eat? </a:t>
            </a:r>
            <a:endParaRPr lang="en-US" sz="1600" dirty="0" smtClean="0"/>
          </a:p>
          <a:p>
            <a:pPr>
              <a:buNone/>
            </a:pPr>
            <a:endParaRPr lang="en-US" sz="1600" dirty="0" smtClean="0"/>
          </a:p>
          <a:p>
            <a:r>
              <a:rPr lang="en-US" sz="1600" dirty="0" smtClean="0"/>
              <a:t>Both </a:t>
            </a:r>
            <a:r>
              <a:rPr lang="en-US" sz="1600" dirty="0"/>
              <a:t>the mountain lion and the human hunter are predators, using the deer for food. You may think that since you are not a hunter, you are not a predator. </a:t>
            </a:r>
            <a:endParaRPr lang="en-US" sz="1600" dirty="0" smtClean="0"/>
          </a:p>
          <a:p>
            <a:pPr>
              <a:buNone/>
            </a:pPr>
            <a:endParaRPr lang="en-US" sz="1600" dirty="0" smtClean="0"/>
          </a:p>
          <a:p>
            <a:r>
              <a:rPr lang="en-US" sz="1600" dirty="0" smtClean="0"/>
              <a:t>How </a:t>
            </a:r>
            <a:r>
              <a:rPr lang="en-US" sz="1600" dirty="0"/>
              <a:t>about the beef, pork, lamb, fish, or chicken you eat each day? Just because you do not kill the animal yourself does not make you less of a predator. You are still an animal eating the flesh of another animal to satisfy your hunger.</a:t>
            </a:r>
          </a:p>
          <a:p>
            <a:endParaRPr lang="en-US" sz="1600" dirty="0"/>
          </a:p>
        </p:txBody>
      </p:sp>
      <p:pic>
        <p:nvPicPr>
          <p:cNvPr id="15362" name="Picture 2" descr="C:\Documents and Settings\dlmartin\Local Settings\Temporary Internet Files\Content.IE5\S9DMGC0V\MPj04424440000[1].jpg"/>
          <p:cNvPicPr>
            <a:picLocks noChangeAspect="1" noChangeArrowheads="1"/>
          </p:cNvPicPr>
          <p:nvPr/>
        </p:nvPicPr>
        <p:blipFill>
          <a:blip r:embed="rId2" cstate="print"/>
          <a:srcRect/>
          <a:stretch>
            <a:fillRect/>
          </a:stretch>
        </p:blipFill>
        <p:spPr bwMode="auto">
          <a:xfrm>
            <a:off x="4114800" y="3429000"/>
            <a:ext cx="4914900" cy="3276600"/>
          </a:xfrm>
          <a:prstGeom prst="rect">
            <a:avLst/>
          </a:prstGeom>
          <a:noFill/>
        </p:spPr>
      </p:pic>
      <p:pic>
        <p:nvPicPr>
          <p:cNvPr id="15364" name="Picture 4" descr="http://harbknocklife.com/wp-content/uploads/2009/10/Sad-Cow3.jpg"/>
          <p:cNvPicPr>
            <a:picLocks noChangeAspect="1" noChangeArrowheads="1"/>
          </p:cNvPicPr>
          <p:nvPr/>
        </p:nvPicPr>
        <p:blipFill>
          <a:blip r:embed="rId3" cstate="print"/>
          <a:srcRect/>
          <a:stretch>
            <a:fillRect/>
          </a:stretch>
        </p:blipFill>
        <p:spPr bwMode="auto">
          <a:xfrm>
            <a:off x="5562600" y="1447800"/>
            <a:ext cx="2095500" cy="16764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Predator/Prey Relationship</a:t>
            </a:r>
            <a:endParaRPr lang="en-US" dirty="0"/>
          </a:p>
        </p:txBody>
      </p:sp>
      <p:sp>
        <p:nvSpPr>
          <p:cNvPr id="3" name="Content Placeholder 2"/>
          <p:cNvSpPr>
            <a:spLocks noGrp="1"/>
          </p:cNvSpPr>
          <p:nvPr>
            <p:ph idx="1"/>
          </p:nvPr>
        </p:nvSpPr>
        <p:spPr/>
        <p:txBody>
          <a:bodyPr>
            <a:normAutofit/>
          </a:bodyPr>
          <a:lstStyle/>
          <a:p>
            <a:r>
              <a:rPr lang="en-US" sz="2100" dirty="0" smtClean="0"/>
              <a:t>How </a:t>
            </a:r>
            <a:r>
              <a:rPr lang="en-US" sz="2100" dirty="0"/>
              <a:t>many of you stopped to realize that a lizard that eats insects is also a predator</a:t>
            </a:r>
            <a:r>
              <a:rPr lang="en-US" sz="2100" dirty="0" smtClean="0"/>
              <a:t>?</a:t>
            </a:r>
          </a:p>
          <a:p>
            <a:endParaRPr lang="en-US" sz="800" dirty="0"/>
          </a:p>
          <a:p>
            <a:r>
              <a:rPr lang="en-US" sz="2100" dirty="0"/>
              <a:t>You may be thinking at this point that the predator has the best life, with nothing to worry about except catching its next meal. But did you know that many animals are both predators and prey</a:t>
            </a:r>
            <a:r>
              <a:rPr lang="en-US" sz="2100" dirty="0" smtClean="0"/>
              <a:t>?</a:t>
            </a:r>
          </a:p>
          <a:p>
            <a:endParaRPr lang="en-US" sz="800" dirty="0"/>
          </a:p>
          <a:p>
            <a:r>
              <a:rPr lang="en-US" sz="2100" dirty="0"/>
              <a:t>When a spider is sitting in its web waiting for its insect meal, it is the predator. However, if a lizard's tongue darts out and catches the spider, the spider becomes the </a:t>
            </a:r>
            <a:r>
              <a:rPr lang="en-US" sz="2100" dirty="0" smtClean="0"/>
              <a:t>lizard's </a:t>
            </a:r>
            <a:r>
              <a:rPr lang="en-US" sz="2100" dirty="0"/>
              <a:t>prey. The predatory lizard may then be swallowed by a roadrunner, which may later be caught and eaten by a coyote. The wandering coyote may fall victim to the greatest predator of all, man.</a:t>
            </a:r>
          </a:p>
          <a:p>
            <a:endParaRPr lang="en-US" sz="2100" dirty="0"/>
          </a:p>
          <a:p>
            <a:endParaRPr lang="en-US" sz="2100" dirty="0"/>
          </a:p>
        </p:txBody>
      </p:sp>
      <p:pic>
        <p:nvPicPr>
          <p:cNvPr id="16386" name="Picture 2" descr="C:\Documents and Settings\dlmartin\Local Settings\Temporary Internet Files\Content.IE5\1EFCRQVG\MCj04380360000[1].png"/>
          <p:cNvPicPr>
            <a:picLocks noChangeAspect="1" noChangeArrowheads="1"/>
          </p:cNvPicPr>
          <p:nvPr/>
        </p:nvPicPr>
        <p:blipFill>
          <a:blip r:embed="rId2" cstate="print"/>
          <a:srcRect/>
          <a:stretch>
            <a:fillRect/>
          </a:stretch>
        </p:blipFill>
        <p:spPr bwMode="auto">
          <a:xfrm>
            <a:off x="0" y="5715000"/>
            <a:ext cx="838200" cy="838200"/>
          </a:xfrm>
          <a:prstGeom prst="rect">
            <a:avLst/>
          </a:prstGeom>
          <a:noFill/>
        </p:spPr>
      </p:pic>
      <p:pic>
        <p:nvPicPr>
          <p:cNvPr id="16387" name="Picture 3" descr="C:\Documents and Settings\dlmartin\Local Settings\Temporary Internet Files\Content.IE5\CH6B8XUV\MCj04363980000[1].png"/>
          <p:cNvPicPr>
            <a:picLocks noChangeAspect="1" noChangeArrowheads="1"/>
          </p:cNvPicPr>
          <p:nvPr/>
        </p:nvPicPr>
        <p:blipFill>
          <a:blip r:embed="rId3" cstate="print"/>
          <a:srcRect/>
          <a:stretch>
            <a:fillRect/>
          </a:stretch>
        </p:blipFill>
        <p:spPr bwMode="auto">
          <a:xfrm>
            <a:off x="1219200" y="5715000"/>
            <a:ext cx="838200" cy="838200"/>
          </a:xfrm>
          <a:prstGeom prst="rect">
            <a:avLst/>
          </a:prstGeom>
          <a:noFill/>
        </p:spPr>
      </p:pic>
      <p:pic>
        <p:nvPicPr>
          <p:cNvPr id="16388" name="Picture 4" descr="C:\Documents and Settings\dlmartin\Local Settings\Temporary Internet Files\Content.IE5\KLO78ROR\MCj04345590000[1].wmf"/>
          <p:cNvPicPr>
            <a:picLocks noChangeAspect="1" noChangeArrowheads="1"/>
          </p:cNvPicPr>
          <p:nvPr/>
        </p:nvPicPr>
        <p:blipFill>
          <a:blip r:embed="rId4" cstate="print"/>
          <a:srcRect/>
          <a:stretch>
            <a:fillRect/>
          </a:stretch>
        </p:blipFill>
        <p:spPr bwMode="auto">
          <a:xfrm>
            <a:off x="2438400" y="5791200"/>
            <a:ext cx="1882775" cy="682625"/>
          </a:xfrm>
          <a:prstGeom prst="rect">
            <a:avLst/>
          </a:prstGeom>
          <a:noFill/>
        </p:spPr>
      </p:pic>
      <p:pic>
        <p:nvPicPr>
          <p:cNvPr id="16389" name="Picture 5" descr="C:\Documents and Settings\dlmartin\Local Settings\Temporary Internet Files\Content.IE5\J8YOJ37D\MCBD07356_0000[1].wmf"/>
          <p:cNvPicPr>
            <a:picLocks noChangeAspect="1" noChangeArrowheads="1"/>
          </p:cNvPicPr>
          <p:nvPr/>
        </p:nvPicPr>
        <p:blipFill>
          <a:blip r:embed="rId5" cstate="print"/>
          <a:srcRect/>
          <a:stretch>
            <a:fillRect/>
          </a:stretch>
        </p:blipFill>
        <p:spPr bwMode="auto">
          <a:xfrm>
            <a:off x="4648200" y="5715000"/>
            <a:ext cx="1066800" cy="868616"/>
          </a:xfrm>
          <a:prstGeom prst="rect">
            <a:avLst/>
          </a:prstGeom>
          <a:noFill/>
        </p:spPr>
      </p:pic>
      <p:pic>
        <p:nvPicPr>
          <p:cNvPr id="16391" name="Picture 7" descr="C:\Documents and Settings\dlmartin\Local Settings\Temporary Internet Files\Content.IE5\J8YOJ37D\MCAN00323_0000[1].wmf"/>
          <p:cNvPicPr>
            <a:picLocks noChangeAspect="1" noChangeArrowheads="1"/>
          </p:cNvPicPr>
          <p:nvPr/>
        </p:nvPicPr>
        <p:blipFill>
          <a:blip r:embed="rId6" cstate="print"/>
          <a:srcRect/>
          <a:stretch>
            <a:fillRect/>
          </a:stretch>
        </p:blipFill>
        <p:spPr bwMode="auto">
          <a:xfrm>
            <a:off x="6172200" y="5543336"/>
            <a:ext cx="1083398" cy="1162264"/>
          </a:xfrm>
          <a:prstGeom prst="rect">
            <a:avLst/>
          </a:prstGeom>
          <a:noFill/>
        </p:spPr>
      </p:pic>
      <p:pic>
        <p:nvPicPr>
          <p:cNvPr id="16392" name="Picture 8" descr="C:\Documents and Settings\dlmartin\Local Settings\Temporary Internet Files\Content.IE5\K1EVWHQB\MCj02314160000[1].wmf"/>
          <p:cNvPicPr>
            <a:picLocks noChangeAspect="1" noChangeArrowheads="1"/>
          </p:cNvPicPr>
          <p:nvPr/>
        </p:nvPicPr>
        <p:blipFill>
          <a:blip r:embed="rId7" cstate="print"/>
          <a:srcRect/>
          <a:stretch>
            <a:fillRect/>
          </a:stretch>
        </p:blipFill>
        <p:spPr bwMode="auto">
          <a:xfrm>
            <a:off x="7696200" y="5486400"/>
            <a:ext cx="1371600" cy="1224060"/>
          </a:xfrm>
          <a:prstGeom prst="rect">
            <a:avLst/>
          </a:prstGeom>
          <a:noFill/>
        </p:spPr>
      </p:pic>
      <p:cxnSp>
        <p:nvCxnSpPr>
          <p:cNvPr id="12" name="Straight Arrow Connector 11"/>
          <p:cNvCxnSpPr>
            <a:stCxn id="16387" idx="1"/>
            <a:endCxn id="16386" idx="3"/>
          </p:cNvCxnSpPr>
          <p:nvPr/>
        </p:nvCxnSpPr>
        <p:spPr>
          <a:xfrm rot="10800000">
            <a:off x="838200" y="61341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6388" idx="1"/>
            <a:endCxn id="16387" idx="3"/>
          </p:cNvCxnSpPr>
          <p:nvPr/>
        </p:nvCxnSpPr>
        <p:spPr>
          <a:xfrm rot="10800000" flipV="1">
            <a:off x="2057400" y="6132512"/>
            <a:ext cx="38100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6389" idx="1"/>
            <a:endCxn id="16388" idx="3"/>
          </p:cNvCxnSpPr>
          <p:nvPr/>
        </p:nvCxnSpPr>
        <p:spPr>
          <a:xfrm rot="10800000">
            <a:off x="4321176" y="6132514"/>
            <a:ext cx="327025" cy="167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6391" idx="1"/>
            <a:endCxn id="16389" idx="3"/>
          </p:cNvCxnSpPr>
          <p:nvPr/>
        </p:nvCxnSpPr>
        <p:spPr>
          <a:xfrm rot="10800000" flipV="1">
            <a:off x="5715000" y="6124468"/>
            <a:ext cx="457200" cy="248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6392" idx="1"/>
            <a:endCxn id="16391" idx="3"/>
          </p:cNvCxnSpPr>
          <p:nvPr/>
        </p:nvCxnSpPr>
        <p:spPr>
          <a:xfrm rot="10800000" flipV="1">
            <a:off x="7255598" y="6098430"/>
            <a:ext cx="440602" cy="260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Predator/Prey Game</a:t>
            </a:r>
            <a:endParaRPr lang="en-US" dirty="0"/>
          </a:p>
        </p:txBody>
      </p:sp>
      <p:pic>
        <p:nvPicPr>
          <p:cNvPr id="17410" name="Picture 2" descr="http://www.progressdaily.com/wp-content/uploads/2006/08/coyote.jpg"/>
          <p:cNvPicPr>
            <a:picLocks noChangeAspect="1" noChangeArrowheads="1"/>
          </p:cNvPicPr>
          <p:nvPr/>
        </p:nvPicPr>
        <p:blipFill>
          <a:blip r:embed="rId2" cstate="print"/>
          <a:srcRect/>
          <a:stretch>
            <a:fillRect/>
          </a:stretch>
        </p:blipFill>
        <p:spPr bwMode="auto">
          <a:xfrm>
            <a:off x="1066800" y="1606095"/>
            <a:ext cx="7086600" cy="441370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Chains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Every living thing needs energy in order to live. Every time animals do something (run, jump) they use energy to do so.</a:t>
            </a:r>
          </a:p>
          <a:p>
            <a:endParaRPr lang="en-US" sz="1000" dirty="0"/>
          </a:p>
          <a:p>
            <a:r>
              <a:rPr lang="en-US" dirty="0" smtClean="0"/>
              <a:t>Animals get energy from the food they eat, and all living things get energy from food. Plants use sunlight, water and nutrients to get energy (in a process called photosynthesis). Energy is necessary for living beings to grow. </a:t>
            </a:r>
          </a:p>
          <a:p>
            <a:endParaRPr lang="en-US" sz="1000" dirty="0" smtClean="0"/>
          </a:p>
          <a:p>
            <a:r>
              <a:rPr lang="en-US" b="1" dirty="0"/>
              <a:t>A food chain shows how each living thing gets food, and how nutrients and energy are passed from creature to creature. Food chains begin with plant-life, and end with animal-life. Some animals eat plants, some animals eat other animals. </a:t>
            </a:r>
            <a:endParaRPr lang="en-US" dirty="0" smtClean="0"/>
          </a:p>
          <a:p>
            <a:endParaRPr lang="en-US" dirty="0"/>
          </a:p>
        </p:txBody>
      </p:sp>
      <p:pic>
        <p:nvPicPr>
          <p:cNvPr id="20482" name="Picture 2" descr="http://www.sheppardsoftware.com/content/animals/kidscorner/images/foodchain/cateat.gif"/>
          <p:cNvPicPr>
            <a:picLocks noChangeAspect="1" noChangeArrowheads="1"/>
          </p:cNvPicPr>
          <p:nvPr/>
        </p:nvPicPr>
        <p:blipFill>
          <a:blip r:embed="rId2" cstate="print"/>
          <a:srcRect/>
          <a:stretch>
            <a:fillRect/>
          </a:stretch>
        </p:blipFill>
        <p:spPr bwMode="auto">
          <a:xfrm>
            <a:off x="6934200" y="5181600"/>
            <a:ext cx="1981200" cy="160182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Chains</a:t>
            </a:r>
            <a:endParaRPr lang="en-US" dirty="0"/>
          </a:p>
        </p:txBody>
      </p:sp>
      <p:sp>
        <p:nvSpPr>
          <p:cNvPr id="3" name="Content Placeholder 2"/>
          <p:cNvSpPr>
            <a:spLocks noGrp="1"/>
          </p:cNvSpPr>
          <p:nvPr>
            <p:ph idx="1"/>
          </p:nvPr>
        </p:nvSpPr>
        <p:spPr>
          <a:xfrm>
            <a:off x="457200" y="3048000"/>
            <a:ext cx="8229600" cy="3078163"/>
          </a:xfrm>
        </p:spPr>
        <p:txBody>
          <a:bodyPr/>
          <a:lstStyle/>
          <a:p>
            <a:pPr>
              <a:buNone/>
            </a:pPr>
            <a:endParaRPr lang="en-US" b="1" dirty="0" smtClean="0"/>
          </a:p>
          <a:p>
            <a:pPr>
              <a:buNone/>
            </a:pPr>
            <a:r>
              <a:rPr lang="en-US" b="1" dirty="0"/>
              <a:t>	</a:t>
            </a:r>
            <a:r>
              <a:rPr lang="en-US" b="1" dirty="0" smtClean="0"/>
              <a:t>A </a:t>
            </a:r>
            <a:r>
              <a:rPr lang="en-US" b="1" dirty="0"/>
              <a:t>simple food chain could start with grass, which is eaten by rabbits. Then the rabbits are eaten by foxes. </a:t>
            </a:r>
            <a:br>
              <a:rPr lang="en-US" b="1" dirty="0"/>
            </a:br>
            <a:endParaRPr lang="en-US" dirty="0"/>
          </a:p>
        </p:txBody>
      </p:sp>
      <p:pic>
        <p:nvPicPr>
          <p:cNvPr id="27652" name="Picture 4" descr="http://www.sheppardsoftware.com/content/animals/kidscorner/images/foodchain/simplechain.gif"/>
          <p:cNvPicPr>
            <a:picLocks noChangeAspect="1" noChangeArrowheads="1"/>
          </p:cNvPicPr>
          <p:nvPr/>
        </p:nvPicPr>
        <p:blipFill>
          <a:blip r:embed="rId2" cstate="print"/>
          <a:srcRect/>
          <a:stretch>
            <a:fillRect/>
          </a:stretch>
        </p:blipFill>
        <p:spPr bwMode="auto">
          <a:xfrm>
            <a:off x="2667000" y="1589456"/>
            <a:ext cx="3962400" cy="161094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Food Chains Examples</a:t>
            </a:r>
            <a:endParaRPr lang="en-US" dirty="0"/>
          </a:p>
        </p:txBody>
      </p:sp>
      <p:pic>
        <p:nvPicPr>
          <p:cNvPr id="28678" name="Picture 6" descr="http://www.sheppardsoftware.com/content/animals/kidscorner/images/foodchain/fullchain.gif"/>
          <p:cNvPicPr>
            <a:picLocks noChangeAspect="1" noChangeArrowheads="1"/>
          </p:cNvPicPr>
          <p:nvPr/>
        </p:nvPicPr>
        <p:blipFill>
          <a:blip r:embed="rId2" cstate="print"/>
          <a:srcRect/>
          <a:stretch>
            <a:fillRect/>
          </a:stretch>
        </p:blipFill>
        <p:spPr bwMode="auto">
          <a:xfrm>
            <a:off x="278864" y="1981200"/>
            <a:ext cx="8560336" cy="33528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eats what?</a:t>
            </a:r>
            <a:endParaRPr lang="en-US" dirty="0"/>
          </a:p>
        </p:txBody>
      </p:sp>
      <p:sp>
        <p:nvSpPr>
          <p:cNvPr id="3" name="Content Placeholder 2"/>
          <p:cNvSpPr>
            <a:spLocks noGrp="1"/>
          </p:cNvSpPr>
          <p:nvPr>
            <p:ph idx="1"/>
          </p:nvPr>
        </p:nvSpPr>
        <p:spPr/>
        <p:txBody>
          <a:bodyPr/>
          <a:lstStyle/>
          <a:p>
            <a:r>
              <a:rPr lang="en-US" dirty="0" smtClean="0">
                <a:hlinkClick r:id="rId2"/>
              </a:rPr>
              <a:t>http://www.sheppardsoftware.com/content/animals/kidscorner/games/foodchaingame.htm</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Webs</a:t>
            </a:r>
            <a:endParaRPr lang="en-US" dirty="0"/>
          </a:p>
        </p:txBody>
      </p:sp>
      <p:pic>
        <p:nvPicPr>
          <p:cNvPr id="29702" name="Picture 6" descr="http://www.abe.ufl.edu/~owens/age2062/lect/lect_28/40_07.GIF"/>
          <p:cNvPicPr>
            <a:picLocks noChangeAspect="1" noChangeArrowheads="1"/>
          </p:cNvPicPr>
          <p:nvPr/>
        </p:nvPicPr>
        <p:blipFill>
          <a:blip r:embed="rId2" cstate="print"/>
          <a:srcRect/>
          <a:stretch>
            <a:fillRect/>
          </a:stretch>
        </p:blipFill>
        <p:spPr bwMode="auto">
          <a:xfrm>
            <a:off x="1497753" y="1210660"/>
            <a:ext cx="6198447" cy="4809140"/>
          </a:xfrm>
          <a:prstGeom prst="rect">
            <a:avLst/>
          </a:prstGeom>
          <a:noFill/>
        </p:spPr>
      </p:pic>
      <p:sp>
        <p:nvSpPr>
          <p:cNvPr id="7" name="Rectangle 6"/>
          <p:cNvSpPr/>
          <p:nvPr/>
        </p:nvSpPr>
        <p:spPr>
          <a:xfrm>
            <a:off x="1219200" y="6172200"/>
            <a:ext cx="6781800" cy="954107"/>
          </a:xfrm>
          <a:prstGeom prst="rect">
            <a:avLst/>
          </a:prstGeom>
        </p:spPr>
        <p:txBody>
          <a:bodyPr wrap="square">
            <a:spAutoFit/>
          </a:bodyPr>
          <a:lstStyle/>
          <a:p>
            <a:r>
              <a:rPr lang="en-US" sz="2800" dirty="0" smtClean="0"/>
              <a:t>Food webs are a </a:t>
            </a:r>
            <a:r>
              <a:rPr lang="en-US" sz="2800" dirty="0"/>
              <a:t>series of linked food </a:t>
            </a:r>
            <a:r>
              <a:rPr lang="en-US" sz="2800" dirty="0" smtClean="0"/>
              <a:t>chains.</a:t>
            </a:r>
            <a:r>
              <a:rPr lang="en-US" sz="2800" dirty="0"/>
              <a:t/>
            </a:r>
            <a:br>
              <a:rPr lang="en-US" sz="2800" dirty="0"/>
            </a:b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Make a Food Web</a:t>
            </a:r>
            <a:endParaRPr lang="en-US" dirty="0"/>
          </a:p>
        </p:txBody>
      </p:sp>
      <p:sp>
        <p:nvSpPr>
          <p:cNvPr id="3" name="Content Placeholder 2"/>
          <p:cNvSpPr>
            <a:spLocks noGrp="1"/>
          </p:cNvSpPr>
          <p:nvPr>
            <p:ph idx="1"/>
          </p:nvPr>
        </p:nvSpPr>
        <p:spPr/>
        <p:txBody>
          <a:bodyPr/>
          <a:lstStyle/>
          <a:p>
            <a:r>
              <a:rPr lang="en-US" dirty="0" smtClean="0">
                <a:hlinkClick r:id="rId2"/>
              </a:rPr>
              <a:t>http://teacher.scholastic.com/ACTIVITIES/explorer/ecosystems/be_an_explorer/map/foodweb_play.htm</a:t>
            </a:r>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581</Words>
  <Application>Microsoft Office PowerPoint</Application>
  <PresentationFormat>On-screen Show (4:3)</PresentationFormat>
  <Paragraphs>54</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Disclaimer</vt:lpstr>
      <vt:lpstr>Food Chains and Food Webs</vt:lpstr>
      <vt:lpstr>Producers</vt:lpstr>
      <vt:lpstr>Photosynthesis</vt:lpstr>
      <vt:lpstr>Consumers</vt:lpstr>
      <vt:lpstr>Slide 6</vt:lpstr>
      <vt:lpstr>Slide 7</vt:lpstr>
      <vt:lpstr>Slide 8</vt:lpstr>
      <vt:lpstr>Is it a carnivore, herbivore or omnivore?</vt:lpstr>
      <vt:lpstr>Slide 10</vt:lpstr>
      <vt:lpstr>Are they producers, consumers or decomposers?</vt:lpstr>
      <vt:lpstr>Predator/Prey Relationship</vt:lpstr>
      <vt:lpstr>Predator/Prey Relationship</vt:lpstr>
      <vt:lpstr>Predator/Prey Relationship</vt:lpstr>
      <vt:lpstr>Predator/Prey Game</vt:lpstr>
      <vt:lpstr>Food Chains</vt:lpstr>
      <vt:lpstr>Food Chains</vt:lpstr>
      <vt:lpstr>Other Food Chains Examples</vt:lpstr>
      <vt:lpstr>What eats what?</vt:lpstr>
      <vt:lpstr>Food Webs</vt:lpstr>
      <vt:lpstr>Let’s Make a Food Web</vt:lpstr>
    </vt:vector>
  </TitlesOfParts>
  <Company>University of South Florida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 Chains and Food Webs</dc:title>
  <dc:creator>dlmartin</dc:creator>
  <cp:lastModifiedBy>dlmartin</cp:lastModifiedBy>
  <cp:revision>18</cp:revision>
  <dcterms:created xsi:type="dcterms:W3CDTF">2010-02-17T18:06:38Z</dcterms:created>
  <dcterms:modified xsi:type="dcterms:W3CDTF">2010-02-17T20:24:49Z</dcterms:modified>
</cp:coreProperties>
</file>